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6" r:id="rId5"/>
    <p:sldId id="274" r:id="rId6"/>
    <p:sldId id="275" r:id="rId7"/>
    <p:sldId id="257" r:id="rId8"/>
    <p:sldId id="277" r:id="rId9"/>
    <p:sldId id="354" r:id="rId10"/>
    <p:sldId id="272" r:id="rId11"/>
    <p:sldId id="270" r:id="rId12"/>
    <p:sldId id="259" r:id="rId13"/>
    <p:sldId id="260" r:id="rId14"/>
    <p:sldId id="360" r:id="rId15"/>
    <p:sldId id="261" r:id="rId16"/>
    <p:sldId id="357" r:id="rId17"/>
    <p:sldId id="262" r:id="rId18"/>
    <p:sldId id="358" r:id="rId19"/>
    <p:sldId id="263" r:id="rId20"/>
    <p:sldId id="264" r:id="rId21"/>
    <p:sldId id="286" r:id="rId22"/>
    <p:sldId id="281" r:id="rId23"/>
    <p:sldId id="282" r:id="rId24"/>
    <p:sldId id="258" r:id="rId25"/>
    <p:sldId id="291" r:id="rId26"/>
    <p:sldId id="363" r:id="rId27"/>
    <p:sldId id="304" r:id="rId28"/>
    <p:sldId id="303" r:id="rId29"/>
    <p:sldId id="305" r:id="rId30"/>
    <p:sldId id="288" r:id="rId31"/>
    <p:sldId id="289" r:id="rId32"/>
    <p:sldId id="364" r:id="rId33"/>
    <p:sldId id="366" r:id="rId34"/>
    <p:sldId id="314" r:id="rId35"/>
    <p:sldId id="316" r:id="rId36"/>
    <p:sldId id="317" r:id="rId37"/>
    <p:sldId id="318" r:id="rId38"/>
    <p:sldId id="319" r:id="rId39"/>
    <p:sldId id="367" r:id="rId40"/>
    <p:sldId id="368" r:id="rId41"/>
    <p:sldId id="307" r:id="rId42"/>
    <p:sldId id="370" r:id="rId43"/>
    <p:sldId id="268" r:id="rId44"/>
    <p:sldId id="371" r:id="rId45"/>
    <p:sldId id="279" r:id="rId46"/>
    <p:sldId id="278" r:id="rId47"/>
    <p:sldId id="321" r:id="rId48"/>
    <p:sldId id="322" r:id="rId49"/>
    <p:sldId id="280" r:id="rId50"/>
    <p:sldId id="265" r:id="rId51"/>
    <p:sldId id="266" r:id="rId52"/>
    <p:sldId id="372" r:id="rId53"/>
    <p:sldId id="374" r:id="rId54"/>
    <p:sldId id="375" r:id="rId55"/>
    <p:sldId id="320" r:id="rId56"/>
    <p:sldId id="379" r:id="rId57"/>
    <p:sldId id="376" r:id="rId58"/>
    <p:sldId id="381" r:id="rId59"/>
    <p:sldId id="362" r:id="rId60"/>
    <p:sldId id="283" r:id="rId61"/>
    <p:sldId id="284" r:id="rId62"/>
    <p:sldId id="383" r:id="rId63"/>
    <p:sldId id="382" r:id="rId64"/>
    <p:sldId id="271" r:id="rId65"/>
    <p:sldId id="273" r:id="rId6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oesman" initials="RS" lastIdx="1" clrIdx="0">
    <p:extLst>
      <p:ext uri="{19B8F6BF-5375-455C-9EA6-DF929625EA0E}">
        <p15:presenceInfo xmlns:p15="http://schemas.microsoft.com/office/powerpoint/2012/main" userId="S-1-5-21-2483263013-661348462-4172844734-3567" providerId="AD"/>
      </p:ext>
    </p:extLst>
  </p:cmAuthor>
  <p:cmAuthor id="2" name="Gé Verbeek" initials="GV" lastIdx="0" clrIdx="1">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E04F5-2E6E-4F3D-9009-C326AF43B830}" v="54" dt="2023-12-20T08:50:09.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378" autoAdjust="0"/>
  </p:normalViewPr>
  <p:slideViewPr>
    <p:cSldViewPr snapToGrid="0">
      <p:cViewPr varScale="1">
        <p:scale>
          <a:sx n="52" d="100"/>
          <a:sy n="52" d="100"/>
        </p:scale>
        <p:origin x="1228" y="60"/>
      </p:cViewPr>
      <p:guideLst>
        <p:guide orient="horz" pos="2160"/>
        <p:guide pos="3840"/>
      </p:guideLst>
    </p:cSldViewPr>
  </p:slideViewPr>
  <p:notesTextViewPr>
    <p:cViewPr>
      <p:scale>
        <a:sx n="3" d="2"/>
        <a:sy n="3" d="2"/>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DB5E04F5-2E6E-4F3D-9009-C326AF43B830}"/>
    <pc:docChg chg="modSld">
      <pc:chgData name="Gé Verbeek" userId="20d2065d-8055-4a68-a463-00777506795f" providerId="ADAL" clId="{DB5E04F5-2E6E-4F3D-9009-C326AF43B830}" dt="2023-12-20T08:50:09.440" v="53" actId="6549"/>
      <pc:docMkLst>
        <pc:docMk/>
      </pc:docMkLst>
      <pc:sldChg chg="modSp modAnim">
        <pc:chgData name="Gé Verbeek" userId="20d2065d-8055-4a68-a463-00777506795f" providerId="ADAL" clId="{DB5E04F5-2E6E-4F3D-9009-C326AF43B830}" dt="2023-12-20T08:50:09.440" v="53" actId="6549"/>
        <pc:sldMkLst>
          <pc:docMk/>
          <pc:sldMk cId="3977458303" sldId="257"/>
        </pc:sldMkLst>
        <pc:spChg chg="mod">
          <ac:chgData name="Gé Verbeek" userId="20d2065d-8055-4a68-a463-00777506795f" providerId="ADAL" clId="{DB5E04F5-2E6E-4F3D-9009-C326AF43B830}" dt="2023-12-20T08:50:09.440" v="53" actId="6549"/>
          <ac:spMkLst>
            <pc:docMk/>
            <pc:sldMk cId="3977458303" sldId="257"/>
            <ac:spMk id="4" creationId="{BE5E9AAC-8AFC-4CA9-B89F-13D11A0216BE}"/>
          </ac:spMkLst>
        </pc:spChg>
      </pc:sldChg>
      <pc:sldChg chg="modSp modAnim">
        <pc:chgData name="Gé Verbeek" userId="20d2065d-8055-4a68-a463-00777506795f" providerId="ADAL" clId="{DB5E04F5-2E6E-4F3D-9009-C326AF43B830}" dt="2023-12-20T08:49:27.177" v="41" actId="20577"/>
        <pc:sldMkLst>
          <pc:docMk/>
          <pc:sldMk cId="196717686" sldId="274"/>
        </pc:sldMkLst>
        <pc:spChg chg="mod">
          <ac:chgData name="Gé Verbeek" userId="20d2065d-8055-4a68-a463-00777506795f" providerId="ADAL" clId="{DB5E04F5-2E6E-4F3D-9009-C326AF43B830}" dt="2023-12-20T08:49:27.177" v="41" actId="20577"/>
          <ac:spMkLst>
            <pc:docMk/>
            <pc:sldMk cId="196717686" sldId="274"/>
            <ac:spMk id="2" creationId="{73B26A85-04B1-4470-8F53-FB2B002B9C1D}"/>
          </ac:spMkLst>
        </pc:spChg>
      </pc:sldChg>
      <pc:sldChg chg="modSp modAnim">
        <pc:chgData name="Gé Verbeek" userId="20d2065d-8055-4a68-a463-00777506795f" providerId="ADAL" clId="{DB5E04F5-2E6E-4F3D-9009-C326AF43B830}" dt="2023-12-20T08:49:57.736" v="52" actId="20577"/>
        <pc:sldMkLst>
          <pc:docMk/>
          <pc:sldMk cId="2852106234" sldId="275"/>
        </pc:sldMkLst>
        <pc:spChg chg="mod">
          <ac:chgData name="Gé Verbeek" userId="20d2065d-8055-4a68-a463-00777506795f" providerId="ADAL" clId="{DB5E04F5-2E6E-4F3D-9009-C326AF43B830}" dt="2023-12-20T08:49:57.736" v="52" actId="20577"/>
          <ac:spMkLst>
            <pc:docMk/>
            <pc:sldMk cId="2852106234" sldId="275"/>
            <ac:spMk id="4" creationId="{BE5E9AAC-8AFC-4CA9-B89F-13D11A0216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20-12-2023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25302-FC11-4573-933C-3E1D2F95A2B8}" type="datetimeFigureOut">
              <a:rPr lang="nl-NL" smtClean="0"/>
              <a:t>20-12-2023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C9D5C-A24E-42B5-BD13-FFCE29705434}" type="slidenum">
              <a:rPr lang="nl-NL" smtClean="0"/>
              <a:t>‹nr.›</a:t>
            </a:fld>
            <a:endParaRPr lang="nl-NL"/>
          </a:p>
        </p:txBody>
      </p:sp>
    </p:spTree>
    <p:extLst>
      <p:ext uri="{BB962C8B-B14F-4D97-AF65-F5344CB8AC3E}">
        <p14:creationId xmlns:p14="http://schemas.microsoft.com/office/powerpoint/2010/main" val="38878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Fotomorfogenese: </a:t>
            </a:r>
            <a:r>
              <a:rPr lang="nl-NL" sz="1200" kern="1200" dirty="0">
                <a:solidFill>
                  <a:schemeClr val="tx1"/>
                </a:solidFill>
                <a:effectLst/>
                <a:latin typeface="+mn-lt"/>
                <a:ea typeface="+mn-ea"/>
                <a:cs typeface="+mn-cs"/>
              </a:rPr>
              <a:t>In de ontwikkelingsbiologie is fotomorfogenese een licht-gemedieerde ontwikkeling, waarbij plantengroeipatronen reageren op het lichtspectrum. Dit is een volledig gescheiden proces van fotosynthese waarbij licht wordt gebruikt als energiebron.</a:t>
            </a:r>
            <a:r>
              <a:rPr lang="nl-NL" dirty="0"/>
              <a:t> Dit proces leidt tot de uiteindelijke vorm, kleur en bloei van de plant. Dit is voor een belangrijk deel genetisch vastgelegd, maar wordt gestuurd door licht.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Chlorofylsynthese: </a:t>
            </a:r>
            <a:r>
              <a:rPr lang="nl-NL" dirty="0">
                <a:effectLst/>
              </a:rPr>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Fotoperiodisme: </a:t>
            </a:r>
            <a:r>
              <a:rPr lang="nl-NL" dirty="0"/>
              <a:t>De daglengte (lichtperiode) is voor veel planten een informatiebron waarmee het moment bepaald wordt om uitlopers te vormen of te gaan bloeien. Het gedrag en de ontwikkeling van de planten worden dus beïnvloed door de lichtperiode.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12</a:t>
            </a:fld>
            <a:endParaRPr lang="nl-NL"/>
          </a:p>
        </p:txBody>
      </p:sp>
    </p:spTree>
    <p:extLst>
      <p:ext uri="{BB962C8B-B14F-4D97-AF65-F5344CB8AC3E}">
        <p14:creationId xmlns:p14="http://schemas.microsoft.com/office/powerpoint/2010/main" val="138119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62</a:t>
            </a:fld>
            <a:endParaRPr lang="nl-NL"/>
          </a:p>
        </p:txBody>
      </p:sp>
    </p:spTree>
    <p:extLst>
      <p:ext uri="{BB962C8B-B14F-4D97-AF65-F5344CB8AC3E}">
        <p14:creationId xmlns:p14="http://schemas.microsoft.com/office/powerpoint/2010/main" val="27140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Fotomorfogenese: </a:t>
            </a:r>
            <a:r>
              <a:rPr lang="nl-NL" sz="1200" kern="1200" dirty="0">
                <a:solidFill>
                  <a:schemeClr val="tx1"/>
                </a:solidFill>
                <a:effectLst/>
                <a:latin typeface="+mn-lt"/>
                <a:ea typeface="+mn-ea"/>
                <a:cs typeface="+mn-cs"/>
              </a:rPr>
              <a:t>In de ontwikkelingsbiologie is fotomorfogenese een licht-gemedieerde ontwikkeling, waarbij plantengroeipatronen reageren op het lichtspectrum. Dit is een volledig gescheiden proces van fotosynthese waarbij licht wordt gebruikt als energiebron.</a:t>
            </a:r>
            <a:r>
              <a:rPr lang="nl-NL" dirty="0"/>
              <a:t> Dit proces leidt tot de uiteindelijke vorm, kleur en bloei van de plant. Dit is voor een belangrijk deel genetisch vastgelegd, maar wordt gestuurd door licht.</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Chlorofylsynthese: </a:t>
            </a:r>
            <a:r>
              <a:rPr lang="nl-NL" dirty="0">
                <a:effectLst/>
              </a:rPr>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Fotoperiodisme: </a:t>
            </a:r>
            <a:r>
              <a:rPr lang="nl-NL" dirty="0"/>
              <a:t>De daglengte (lichtperiode) is voor veel planten een informatiebron waarmee het moment bepaald wordt om uitlopers te vormen of te gaan bloeien. Het gedrag en de ontwikkeling van de planten worden dus beïnvloed door de lichtperiode.</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13</a:t>
            </a:fld>
            <a:endParaRPr lang="nl-NL"/>
          </a:p>
        </p:txBody>
      </p:sp>
    </p:spTree>
    <p:extLst>
      <p:ext uri="{BB962C8B-B14F-4D97-AF65-F5344CB8AC3E}">
        <p14:creationId xmlns:p14="http://schemas.microsoft.com/office/powerpoint/2010/main" val="29051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1C9D5C-A24E-42B5-BD13-FFCE29705434}" type="slidenum">
              <a:rPr lang="nl-NL" smtClean="0"/>
              <a:t>25</a:t>
            </a:fld>
            <a:endParaRPr lang="nl-NL"/>
          </a:p>
        </p:txBody>
      </p:sp>
    </p:spTree>
    <p:extLst>
      <p:ext uri="{BB962C8B-B14F-4D97-AF65-F5344CB8AC3E}">
        <p14:creationId xmlns:p14="http://schemas.microsoft.com/office/powerpoint/2010/main" val="211416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1C9D5C-A24E-42B5-BD13-FFCE29705434}" type="slidenum">
              <a:rPr lang="nl-NL" smtClean="0"/>
              <a:t>26</a:t>
            </a:fld>
            <a:endParaRPr lang="nl-NL"/>
          </a:p>
        </p:txBody>
      </p:sp>
    </p:spTree>
    <p:extLst>
      <p:ext uri="{BB962C8B-B14F-4D97-AF65-F5344CB8AC3E}">
        <p14:creationId xmlns:p14="http://schemas.microsoft.com/office/powerpoint/2010/main" val="15578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03EA2B9-694E-4725-868D-A9FA4F968C1A}" type="slidenum">
              <a:rPr lang="nl-NL" smtClean="0"/>
              <a:t>36</a:t>
            </a:fld>
            <a:endParaRPr lang="nl-NL"/>
          </a:p>
        </p:txBody>
      </p:sp>
    </p:spTree>
    <p:extLst>
      <p:ext uri="{BB962C8B-B14F-4D97-AF65-F5344CB8AC3E}">
        <p14:creationId xmlns:p14="http://schemas.microsoft.com/office/powerpoint/2010/main" val="86262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43</a:t>
            </a:fld>
            <a:endParaRPr lang="nl-NL"/>
          </a:p>
        </p:txBody>
      </p:sp>
    </p:spTree>
    <p:extLst>
      <p:ext uri="{BB962C8B-B14F-4D97-AF65-F5344CB8AC3E}">
        <p14:creationId xmlns:p14="http://schemas.microsoft.com/office/powerpoint/2010/main" val="220007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52</a:t>
            </a:fld>
            <a:endParaRPr lang="nl-NL"/>
          </a:p>
        </p:txBody>
      </p:sp>
    </p:spTree>
    <p:extLst>
      <p:ext uri="{BB962C8B-B14F-4D97-AF65-F5344CB8AC3E}">
        <p14:creationId xmlns:p14="http://schemas.microsoft.com/office/powerpoint/2010/main" val="244293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54</a:t>
            </a:fld>
            <a:endParaRPr lang="nl-NL"/>
          </a:p>
        </p:txBody>
      </p:sp>
    </p:spTree>
    <p:extLst>
      <p:ext uri="{BB962C8B-B14F-4D97-AF65-F5344CB8AC3E}">
        <p14:creationId xmlns:p14="http://schemas.microsoft.com/office/powerpoint/2010/main" val="78087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55</a:t>
            </a:fld>
            <a:endParaRPr lang="nl-NL"/>
          </a:p>
        </p:txBody>
      </p:sp>
    </p:spTree>
    <p:extLst>
      <p:ext uri="{BB962C8B-B14F-4D97-AF65-F5344CB8AC3E}">
        <p14:creationId xmlns:p14="http://schemas.microsoft.com/office/powerpoint/2010/main" val="4232931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kasklimaat.nl/82-Typen+lichtmeters.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iki.groenkennisnet.nl/display/KAS/Direct+en+diffuus+lich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kasalsenergiebron.nl/onderzoeken/13501_fotoperiodisch_stuurlicht/"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glastuinbouw.agriholland.nl/licht4/media/sleeppuzzel_kleuren.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kasklimaat.nl/82-Typen+lichtmeters.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52625" y="531628"/>
            <a:ext cx="7751134" cy="584775"/>
          </a:xfrm>
          <a:prstGeom prst="rect">
            <a:avLst/>
          </a:prstGeom>
          <a:noFill/>
        </p:spPr>
        <p:txBody>
          <a:bodyPr wrap="square" rtlCol="0">
            <a:spAutoFit/>
          </a:bodyPr>
          <a:lstStyle/>
          <a:p>
            <a:r>
              <a:rPr lang="nl-NL" sz="3200" b="1" dirty="0"/>
              <a:t>Groeilicht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5" y="1296873"/>
            <a:ext cx="7634175" cy="4616648"/>
          </a:xfrm>
          <a:prstGeom prst="rect">
            <a:avLst/>
          </a:prstGeom>
          <a:noFill/>
        </p:spPr>
        <p:txBody>
          <a:bodyPr wrap="square" rtlCol="0">
            <a:spAutoFit/>
          </a:bodyPr>
          <a:lstStyle/>
          <a:p>
            <a:endParaRPr lang="nl-NL" dirty="0"/>
          </a:p>
          <a:p>
            <a:r>
              <a:rPr lang="nl-NL" sz="2400" dirty="0"/>
              <a:t>Groeilicht is de samenstelling van het licht waarvoor de plant gevoelig is. Planten hebben een hele andere relatieve gevoeligheid voor licht dan mensen. De plant is het meest gevoelig voor de kleuren rood en oranje en het minst gevoelig voor groen licht</a:t>
            </a:r>
          </a:p>
          <a:p>
            <a:endParaRPr lang="nl-NL" sz="2400" dirty="0"/>
          </a:p>
          <a:p>
            <a:r>
              <a:rPr lang="nl-NL" sz="2400" dirty="0"/>
              <a:t>Een </a:t>
            </a:r>
            <a:r>
              <a:rPr lang="nl-NL" sz="2400" b="1" dirty="0">
                <a:hlinkClick r:id="rId2"/>
              </a:rPr>
              <a:t>PAR-sensor</a:t>
            </a:r>
            <a:r>
              <a:rPr lang="nl-NL" sz="2400" dirty="0"/>
              <a:t> meet het licht met dezelfde relatieve gevoeligheid als de plant. </a:t>
            </a:r>
            <a:r>
              <a:rPr lang="nl-NL" sz="2400" b="1" dirty="0"/>
              <a:t>PAR</a:t>
            </a:r>
            <a:r>
              <a:rPr lang="nl-NL" sz="2400" dirty="0"/>
              <a:t> staat voor de Engelse term </a:t>
            </a:r>
            <a:r>
              <a:rPr lang="nl-NL" sz="2400" b="1" dirty="0" err="1"/>
              <a:t>Photosynthetical</a:t>
            </a:r>
            <a:r>
              <a:rPr lang="nl-NL" sz="2400" b="1" dirty="0"/>
              <a:t> Active </a:t>
            </a:r>
            <a:r>
              <a:rPr lang="nl-NL" sz="2400" b="1" dirty="0" err="1"/>
              <a:t>Radiation</a:t>
            </a:r>
            <a:r>
              <a:rPr lang="nl-NL" sz="2400" b="1" dirty="0"/>
              <a:t>. </a:t>
            </a:r>
          </a:p>
          <a:p>
            <a:endParaRPr lang="nl-NL" sz="2400" b="1" dirty="0"/>
          </a:p>
          <a:p>
            <a:endParaRPr lang="nl-NL" dirty="0"/>
          </a:p>
          <a:p>
            <a:endParaRPr lang="nl-NL" dirty="0"/>
          </a:p>
        </p:txBody>
      </p:sp>
      <p:pic>
        <p:nvPicPr>
          <p:cNvPr id="2" name="Afbeelding 1">
            <a:extLst>
              <a:ext uri="{FF2B5EF4-FFF2-40B4-BE49-F238E27FC236}">
                <a16:creationId xmlns:a16="http://schemas.microsoft.com/office/drawing/2014/main" id="{C887FA94-4306-408B-8D8C-934E25387F2B}"/>
              </a:ext>
            </a:extLst>
          </p:cNvPr>
          <p:cNvPicPr>
            <a:picLocks noChangeAspect="1"/>
          </p:cNvPicPr>
          <p:nvPr/>
        </p:nvPicPr>
        <p:blipFill>
          <a:blip r:embed="rId3"/>
          <a:stretch>
            <a:fillRect/>
          </a:stretch>
        </p:blipFill>
        <p:spPr>
          <a:xfrm>
            <a:off x="8892540" y="3809034"/>
            <a:ext cx="3146274" cy="3048966"/>
          </a:xfrm>
          <a:prstGeom prst="rect">
            <a:avLst/>
          </a:prstGeom>
        </p:spPr>
      </p:pic>
    </p:spTree>
    <p:extLst>
      <p:ext uri="{BB962C8B-B14F-4D97-AF65-F5344CB8AC3E}">
        <p14:creationId xmlns:p14="http://schemas.microsoft.com/office/powerpoint/2010/main" val="6845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920690" y="336211"/>
            <a:ext cx="7655442" cy="584775"/>
          </a:xfrm>
          <a:prstGeom prst="rect">
            <a:avLst/>
          </a:prstGeom>
          <a:noFill/>
        </p:spPr>
        <p:txBody>
          <a:bodyPr wrap="square" rtlCol="0">
            <a:spAutoFit/>
          </a:bodyPr>
          <a:lstStyle/>
          <a:p>
            <a:r>
              <a:rPr lang="nl-NL" sz="3200" b="1" dirty="0"/>
              <a:t>Spectrum van lichtbronnen</a:t>
            </a:r>
          </a:p>
        </p:txBody>
      </p:sp>
      <p:pic>
        <p:nvPicPr>
          <p:cNvPr id="4" name="Afbeelding 3">
            <a:extLst>
              <a:ext uri="{FF2B5EF4-FFF2-40B4-BE49-F238E27FC236}">
                <a16:creationId xmlns:a16="http://schemas.microsoft.com/office/drawing/2014/main" id="{DA68E5E6-3D78-4B7D-8D5C-BCACEDEA6376}"/>
              </a:ext>
            </a:extLst>
          </p:cNvPr>
          <p:cNvPicPr>
            <a:picLocks noChangeAspect="1"/>
          </p:cNvPicPr>
          <p:nvPr/>
        </p:nvPicPr>
        <p:blipFill>
          <a:blip r:embed="rId2"/>
          <a:stretch>
            <a:fillRect/>
          </a:stretch>
        </p:blipFill>
        <p:spPr>
          <a:xfrm>
            <a:off x="91440" y="4405585"/>
            <a:ext cx="12100560" cy="2208352"/>
          </a:xfrm>
          <a:prstGeom prst="rect">
            <a:avLst/>
          </a:prstGeom>
        </p:spPr>
      </p:pic>
      <p:pic>
        <p:nvPicPr>
          <p:cNvPr id="5" name="Afbeelding 4">
            <a:extLst>
              <a:ext uri="{FF2B5EF4-FFF2-40B4-BE49-F238E27FC236}">
                <a16:creationId xmlns:a16="http://schemas.microsoft.com/office/drawing/2014/main" id="{2CCDDCE6-E3CA-4351-AC9C-75D935C19CD8}"/>
              </a:ext>
            </a:extLst>
          </p:cNvPr>
          <p:cNvPicPr>
            <a:picLocks noChangeAspect="1"/>
          </p:cNvPicPr>
          <p:nvPr/>
        </p:nvPicPr>
        <p:blipFill>
          <a:blip r:embed="rId3"/>
          <a:stretch>
            <a:fillRect/>
          </a:stretch>
        </p:blipFill>
        <p:spPr>
          <a:xfrm>
            <a:off x="3111532" y="1274967"/>
            <a:ext cx="4032218" cy="3007431"/>
          </a:xfrm>
          <a:prstGeom prst="rect">
            <a:avLst/>
          </a:prstGeom>
        </p:spPr>
      </p:pic>
    </p:spTree>
    <p:extLst>
      <p:ext uri="{BB962C8B-B14F-4D97-AF65-F5344CB8AC3E}">
        <p14:creationId xmlns:p14="http://schemas.microsoft.com/office/powerpoint/2010/main" val="553423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Spectrum van zonlicht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20726" y="1302729"/>
            <a:ext cx="9803217" cy="2831544"/>
          </a:xfrm>
          <a:prstGeom prst="rect">
            <a:avLst/>
          </a:prstGeom>
          <a:noFill/>
        </p:spPr>
        <p:txBody>
          <a:bodyPr wrap="square" rtlCol="0">
            <a:spAutoFit/>
          </a:bodyPr>
          <a:lstStyle/>
          <a:p>
            <a:r>
              <a:rPr lang="nl-NL" sz="2000" dirty="0"/>
              <a:t>Over het algemeen wordt aangenomen dat licht dat een spectrum heeft vergelijkbaar als zonlicht, een normale plantontwikkeling garandeert. Zonlicht bevat, uitgedrukt in percentage tussen 400 en 800 nanometer circa 21% blauw (400-500nm), 26% groen (500-600nm), 27% rood (600-700nm) en 26% </a:t>
            </a:r>
            <a:r>
              <a:rPr lang="nl-NL" sz="2000" dirty="0" err="1"/>
              <a:t>verrood</a:t>
            </a:r>
            <a:r>
              <a:rPr lang="nl-NL" sz="2000" dirty="0"/>
              <a:t> licht.  </a:t>
            </a:r>
          </a:p>
          <a:p>
            <a:r>
              <a:rPr lang="nl-NL" sz="2000" dirty="0"/>
              <a:t> </a:t>
            </a:r>
          </a:p>
          <a:p>
            <a:r>
              <a:rPr lang="nl-NL" sz="2000" dirty="0"/>
              <a:t>De verschillende golflengtes hebben invloed op verschillende plantprocessen. In de tabel staan de invloeden van de verschillende golflengtes op de plantprocessen. </a:t>
            </a:r>
          </a:p>
          <a:p>
            <a:endParaRPr lang="nl-NL" sz="2000" dirty="0"/>
          </a:p>
          <a:p>
            <a:endParaRPr lang="nl-NL" dirty="0"/>
          </a:p>
        </p:txBody>
      </p:sp>
      <p:pic>
        <p:nvPicPr>
          <p:cNvPr id="4" name="Afbeelding 3">
            <a:extLst>
              <a:ext uri="{FF2B5EF4-FFF2-40B4-BE49-F238E27FC236}">
                <a16:creationId xmlns:a16="http://schemas.microsoft.com/office/drawing/2014/main" id="{51823CD6-76BA-4AC5-93C7-0CDDD516684F}"/>
              </a:ext>
            </a:extLst>
          </p:cNvPr>
          <p:cNvPicPr>
            <a:picLocks noChangeAspect="1"/>
          </p:cNvPicPr>
          <p:nvPr/>
        </p:nvPicPr>
        <p:blipFill>
          <a:blip r:embed="rId3"/>
          <a:stretch>
            <a:fillRect/>
          </a:stretch>
        </p:blipFill>
        <p:spPr>
          <a:xfrm>
            <a:off x="1584250" y="3889883"/>
            <a:ext cx="8676167" cy="2607939"/>
          </a:xfrm>
          <a:prstGeom prst="rect">
            <a:avLst/>
          </a:prstGeom>
        </p:spPr>
      </p:pic>
    </p:spTree>
    <p:extLst>
      <p:ext uri="{BB962C8B-B14F-4D97-AF65-F5344CB8AC3E}">
        <p14:creationId xmlns:p14="http://schemas.microsoft.com/office/powerpoint/2010/main" val="35683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08710" y="297180"/>
            <a:ext cx="7695049" cy="584775"/>
          </a:xfrm>
          <a:prstGeom prst="rect">
            <a:avLst/>
          </a:prstGeom>
          <a:noFill/>
        </p:spPr>
        <p:txBody>
          <a:bodyPr wrap="square" rtlCol="0">
            <a:spAutoFit/>
          </a:bodyPr>
          <a:lstStyle/>
          <a:p>
            <a:r>
              <a:rPr lang="nl-NL" sz="3200" b="1" dirty="0"/>
              <a:t>Licht: invloed op plantprocessen</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20727" y="891540"/>
            <a:ext cx="9643464" cy="5539978"/>
          </a:xfrm>
          <a:prstGeom prst="rect">
            <a:avLst/>
          </a:prstGeom>
          <a:noFill/>
        </p:spPr>
        <p:txBody>
          <a:bodyPr wrap="square" rtlCol="0">
            <a:spAutoFit/>
          </a:bodyPr>
          <a:lstStyle/>
          <a:p>
            <a:endParaRPr lang="nl-NL" dirty="0"/>
          </a:p>
          <a:p>
            <a:r>
              <a:rPr lang="nl-NL" sz="2400" b="1" dirty="0"/>
              <a:t>Fotomorfogenese:</a:t>
            </a:r>
            <a:r>
              <a:rPr lang="nl-NL" sz="2400" dirty="0"/>
              <a:t> Dit proces leidt tot de uiteindelijke vorm, kleur en bloei van de plant. Dit is voor een belangrijk deel genetisch vastgelegd, maar wordt gestuurd door licht.</a:t>
            </a:r>
          </a:p>
          <a:p>
            <a:endParaRPr lang="nl-NL" sz="2400" dirty="0"/>
          </a:p>
          <a:p>
            <a:r>
              <a:rPr lang="nl-NL" sz="2400" b="1" dirty="0"/>
              <a:t>Chlorofylsynthese: </a:t>
            </a:r>
            <a:r>
              <a:rPr lang="nl-NL" sz="2400" dirty="0"/>
              <a:t>Chlorofylsynthese is een belangrijk onderdeel van het fotosynthese proces. Bij chlorofylsynthese (bladgroensynthese) wordt chlorofyl (bladgroen) geproduceerd, het groene pigment in bladeren en stengels. In de chloroplasten (bladgroenkorrels) wordt het zonlicht opgevangen en verwerkt.</a:t>
            </a:r>
          </a:p>
          <a:p>
            <a:endParaRPr lang="nl-NL" sz="2400" dirty="0"/>
          </a:p>
          <a:p>
            <a:r>
              <a:rPr lang="nl-NL" sz="2400" b="1" dirty="0" err="1"/>
              <a:t>Fotoperiodisme</a:t>
            </a:r>
            <a:r>
              <a:rPr lang="nl-NL" sz="2400" b="1" dirty="0"/>
              <a:t>: </a:t>
            </a:r>
            <a:r>
              <a:rPr lang="nl-NL" sz="2400" dirty="0"/>
              <a:t>De daglengte (lichtperiode) is voor veel planten een informatiebron waarmee het moment bepaald wordt om uitlopers te vormen of te gaan bloeien. Het gedrag en de ontwikkeling van de planten worden dus beïnvloed door de lichtperiode.</a:t>
            </a:r>
            <a:endParaRPr lang="nl-NL" dirty="0"/>
          </a:p>
        </p:txBody>
      </p:sp>
    </p:spTree>
    <p:extLst>
      <p:ext uri="{BB962C8B-B14F-4D97-AF65-F5344CB8AC3E}">
        <p14:creationId xmlns:p14="http://schemas.microsoft.com/office/powerpoint/2010/main" val="7372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anim calcmode="lin" valueType="num">
                                      <p:cBhvr>
                                        <p:cTn id="22"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Kleur van het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8857186" cy="5724644"/>
          </a:xfrm>
          <a:prstGeom prst="rect">
            <a:avLst/>
          </a:prstGeom>
          <a:noFill/>
        </p:spPr>
        <p:txBody>
          <a:bodyPr wrap="square" rtlCol="0">
            <a:spAutoFit/>
          </a:bodyPr>
          <a:lstStyle/>
          <a:p>
            <a:r>
              <a:rPr lang="nl-NL" sz="3200" dirty="0">
                <a:solidFill>
                  <a:schemeClr val="accent1">
                    <a:lumMod val="50000"/>
                  </a:schemeClr>
                </a:solidFill>
              </a:rPr>
              <a:t>Blauw</a:t>
            </a:r>
            <a:r>
              <a:rPr lang="nl-NL" dirty="0">
                <a:solidFill>
                  <a:schemeClr val="accent1">
                    <a:lumMod val="50000"/>
                  </a:schemeClr>
                </a:solidFill>
              </a:rPr>
              <a:t>:</a:t>
            </a:r>
            <a:endParaRPr lang="nl-NL" dirty="0"/>
          </a:p>
          <a:p>
            <a:r>
              <a:rPr lang="nl-NL" sz="2000" dirty="0"/>
              <a:t>De blauwe straling heeft effect op het fotosyntheseproces. Voor het fotosyntheseproces zijn de blauwe en rode stralingen gelijkwaardig. Blauw licht is vooral van belang voor de vorming chlorofyl, de ontwikkeling van chloroplasten, huidmondjesopening, de aanmaak van enzymen en de 24-uurs cyclus van de fotosynthese en fotomorfogenese. </a:t>
            </a:r>
          </a:p>
          <a:p>
            <a:endParaRPr lang="nl-NL" sz="2000" dirty="0"/>
          </a:p>
          <a:p>
            <a:r>
              <a:rPr lang="nl-NL" sz="2000" dirty="0"/>
              <a:t>Een verhoogd aandeel blauw licht in het natuurlijke licht heeft een remmend effect op de cel strekking, waardoor stengels korter worden en bladeren dikker. Omgekeerd heeft een afname van de hoeveelheid blauw licht een toename van het bladoppervlak en de stengelstrekking tot gevolg. </a:t>
            </a:r>
          </a:p>
          <a:p>
            <a:endParaRPr lang="nl-NL" sz="2000" dirty="0"/>
          </a:p>
          <a:p>
            <a:r>
              <a:rPr lang="nl-NL" sz="2000" dirty="0"/>
              <a:t>De hoeveelheid blauw licht kan niet voor alle plantensoorten ongelimiteerd worden teruggebracht. Te weinig blauw licht kan tot negatieve effecten op de plantontwikkeling leiden. </a:t>
            </a:r>
          </a:p>
          <a:p>
            <a:endParaRPr lang="nl-NL" dirty="0"/>
          </a:p>
          <a:p>
            <a:endParaRPr lang="nl-NL" dirty="0"/>
          </a:p>
          <a:p>
            <a:endParaRPr lang="nl-NL" dirty="0"/>
          </a:p>
        </p:txBody>
      </p:sp>
      <p:pic>
        <p:nvPicPr>
          <p:cNvPr id="5" name="Afbeelding 4">
            <a:extLst>
              <a:ext uri="{FF2B5EF4-FFF2-40B4-BE49-F238E27FC236}">
                <a16:creationId xmlns:a16="http://schemas.microsoft.com/office/drawing/2014/main" id="{6D1F0B04-95BC-4D92-8EE7-F6B0A7C81A48}"/>
              </a:ext>
            </a:extLst>
          </p:cNvPr>
          <p:cNvPicPr>
            <a:picLocks noChangeAspect="1"/>
          </p:cNvPicPr>
          <p:nvPr/>
        </p:nvPicPr>
        <p:blipFill>
          <a:blip r:embed="rId2"/>
          <a:stretch>
            <a:fillRect/>
          </a:stretch>
        </p:blipFill>
        <p:spPr>
          <a:xfrm>
            <a:off x="9751090" y="331470"/>
            <a:ext cx="2234918" cy="2326347"/>
          </a:xfrm>
          <a:prstGeom prst="rect">
            <a:avLst/>
          </a:prstGeom>
        </p:spPr>
      </p:pic>
    </p:spTree>
    <p:extLst>
      <p:ext uri="{BB962C8B-B14F-4D97-AF65-F5344CB8AC3E}">
        <p14:creationId xmlns:p14="http://schemas.microsoft.com/office/powerpoint/2010/main" val="397579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40130" y="531628"/>
            <a:ext cx="7763629" cy="584775"/>
          </a:xfrm>
          <a:prstGeom prst="rect">
            <a:avLst/>
          </a:prstGeom>
          <a:noFill/>
        </p:spPr>
        <p:txBody>
          <a:bodyPr wrap="square" rtlCol="0">
            <a:spAutoFit/>
          </a:bodyPr>
          <a:lstStyle/>
          <a:p>
            <a:r>
              <a:rPr lang="nl-NL" sz="3200" b="1" dirty="0"/>
              <a:t>Blauw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919274" y="1561320"/>
            <a:ext cx="8064706" cy="4616648"/>
          </a:xfrm>
          <a:prstGeom prst="rect">
            <a:avLst/>
          </a:prstGeom>
          <a:noFill/>
        </p:spPr>
        <p:txBody>
          <a:bodyPr wrap="square" rtlCol="0">
            <a:spAutoFit/>
          </a:bodyPr>
          <a:lstStyle/>
          <a:p>
            <a:endParaRPr lang="nl-NL" dirty="0"/>
          </a:p>
          <a:p>
            <a:r>
              <a:rPr lang="nl-NL" sz="2400" dirty="0"/>
              <a:t>Normale plantontwikkeling als:</a:t>
            </a:r>
          </a:p>
          <a:p>
            <a:pPr marL="285750" indent="-285750">
              <a:buFont typeface="Arial" panose="020B0604020202020204" pitchFamily="34" charset="0"/>
              <a:buChar char="•"/>
            </a:pPr>
            <a:r>
              <a:rPr lang="nl-NL" sz="2400" dirty="0"/>
              <a:t>6% van het groeilicht blauw is</a:t>
            </a:r>
          </a:p>
          <a:p>
            <a:pPr marL="285750" indent="-285750">
              <a:buFont typeface="Arial" panose="020B0604020202020204" pitchFamily="34" charset="0"/>
              <a:buChar char="•"/>
            </a:pPr>
            <a:r>
              <a:rPr lang="nl-NL" sz="2400" dirty="0"/>
              <a:t>Minimaal 15 </a:t>
            </a:r>
            <a:r>
              <a:rPr lang="el-GR" sz="2400" dirty="0"/>
              <a:t>μ</a:t>
            </a:r>
            <a:r>
              <a:rPr lang="nl-NL" sz="2400" dirty="0"/>
              <a:t>mol/m2/s</a:t>
            </a:r>
          </a:p>
          <a:p>
            <a:pPr marL="285750" indent="-285750">
              <a:buFont typeface="Arial" panose="020B0604020202020204" pitchFamily="34" charset="0"/>
              <a:buChar char="•"/>
            </a:pPr>
            <a:endParaRPr lang="nl-NL" sz="2400" dirty="0"/>
          </a:p>
          <a:p>
            <a:r>
              <a:rPr lang="nl-NL" sz="2400" dirty="0"/>
              <a:t>SON-T lampen bevatten 6% blauw licht</a:t>
            </a:r>
          </a:p>
          <a:p>
            <a:pPr marL="285750" indent="-285750">
              <a:buFont typeface="Arial" panose="020B0604020202020204" pitchFamily="34" charset="0"/>
              <a:buChar char="•"/>
            </a:pPr>
            <a:r>
              <a:rPr lang="nl-NL" sz="2400" dirty="0"/>
              <a:t>Met alleen SON-T ongeveer 250 </a:t>
            </a:r>
            <a:r>
              <a:rPr lang="el-GR" sz="2400" dirty="0"/>
              <a:t>μ</a:t>
            </a:r>
            <a:r>
              <a:rPr lang="nl-NL" sz="2400" dirty="0"/>
              <a:t>mol nodig!</a:t>
            </a:r>
          </a:p>
          <a:p>
            <a:pPr marL="285750" indent="-285750">
              <a:buFont typeface="Arial" panose="020B0604020202020204" pitchFamily="34" charset="0"/>
              <a:buChar char="•"/>
            </a:pPr>
            <a:endParaRPr lang="nl-NL" sz="2400" dirty="0"/>
          </a:p>
          <a:p>
            <a:r>
              <a:rPr lang="nl-NL" sz="2400" dirty="0"/>
              <a:t>Daglicht bevat 27% blauw</a:t>
            </a:r>
          </a:p>
          <a:p>
            <a:pPr marL="285750" indent="-285750">
              <a:buFont typeface="Arial" panose="020B0604020202020204" pitchFamily="34" charset="0"/>
              <a:buChar char="•"/>
            </a:pPr>
            <a:r>
              <a:rPr lang="nl-NL" sz="2400" dirty="0"/>
              <a:t>Ook in winter genoeg blauw licht in het daglicht, mits niveau &gt; 55 </a:t>
            </a:r>
            <a:r>
              <a:rPr lang="el-GR" sz="2400" dirty="0"/>
              <a:t>μ</a:t>
            </a:r>
            <a:r>
              <a:rPr lang="nl-NL" sz="2400" dirty="0"/>
              <a:t>mol/m2/</a:t>
            </a:r>
          </a:p>
          <a:p>
            <a:endParaRPr lang="nl-NL" dirty="0"/>
          </a:p>
          <a:p>
            <a:endParaRPr lang="nl-NL" dirty="0"/>
          </a:p>
        </p:txBody>
      </p:sp>
      <p:pic>
        <p:nvPicPr>
          <p:cNvPr id="5" name="Afbeelding 4">
            <a:extLst>
              <a:ext uri="{FF2B5EF4-FFF2-40B4-BE49-F238E27FC236}">
                <a16:creationId xmlns:a16="http://schemas.microsoft.com/office/drawing/2014/main" id="{6D1F0B04-95BC-4D92-8EE7-F6B0A7C81A48}"/>
              </a:ext>
            </a:extLst>
          </p:cNvPr>
          <p:cNvPicPr>
            <a:picLocks noChangeAspect="1"/>
          </p:cNvPicPr>
          <p:nvPr/>
        </p:nvPicPr>
        <p:blipFill>
          <a:blip r:embed="rId2"/>
          <a:stretch>
            <a:fillRect/>
          </a:stretch>
        </p:blipFill>
        <p:spPr>
          <a:xfrm>
            <a:off x="9263072" y="1"/>
            <a:ext cx="2712254" cy="2823210"/>
          </a:xfrm>
          <a:prstGeom prst="rect">
            <a:avLst/>
          </a:prstGeom>
        </p:spPr>
      </p:pic>
    </p:spTree>
    <p:extLst>
      <p:ext uri="{BB962C8B-B14F-4D97-AF65-F5344CB8AC3E}">
        <p14:creationId xmlns:p14="http://schemas.microsoft.com/office/powerpoint/2010/main" val="19744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anim calcmode="lin" valueType="num">
                                      <p:cBhvr>
                                        <p:cTn id="3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fade">
                                      <p:cBhvr>
                                        <p:cTn id="49" dur="1000"/>
                                        <p:tgtEl>
                                          <p:spTgt spid="9">
                                            <p:txEl>
                                              <p:pRg st="8" end="8"/>
                                            </p:txEl>
                                          </p:spTgt>
                                        </p:tgtEl>
                                      </p:cBhvr>
                                    </p:animEffect>
                                    <p:anim calcmode="lin" valueType="num">
                                      <p:cBhvr>
                                        <p:cTn id="50"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xEl>
                                              <p:pRg st="9" end="9"/>
                                            </p:txEl>
                                          </p:spTgt>
                                        </p:tgtEl>
                                        <p:attrNameLst>
                                          <p:attrName>style.visibility</p:attrName>
                                        </p:attrNameLst>
                                      </p:cBhvr>
                                      <p:to>
                                        <p:strVal val="visible"/>
                                      </p:to>
                                    </p:set>
                                    <p:animEffect transition="in" filter="fade">
                                      <p:cBhvr>
                                        <p:cTn id="56" dur="1000"/>
                                        <p:tgtEl>
                                          <p:spTgt spid="9">
                                            <p:txEl>
                                              <p:pRg st="9" end="9"/>
                                            </p:txEl>
                                          </p:spTgt>
                                        </p:tgtEl>
                                      </p:cBhvr>
                                    </p:animEffect>
                                    <p:anim calcmode="lin" valueType="num">
                                      <p:cBhvr>
                                        <p:cTn id="57"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Rood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519876" cy="5078313"/>
          </a:xfrm>
          <a:prstGeom prst="rect">
            <a:avLst/>
          </a:prstGeom>
          <a:noFill/>
        </p:spPr>
        <p:txBody>
          <a:bodyPr wrap="square" rtlCol="0">
            <a:spAutoFit/>
          </a:bodyPr>
          <a:lstStyle/>
          <a:p>
            <a:r>
              <a:rPr lang="nl-NL" sz="2400" dirty="0"/>
              <a:t>De rode straling is het meest efficiënt voor de fotosynthese van planten. </a:t>
            </a:r>
          </a:p>
          <a:p>
            <a:endParaRPr lang="nl-NL" sz="2400" dirty="0"/>
          </a:p>
          <a:p>
            <a:r>
              <a:rPr lang="nl-NL" sz="2400" dirty="0"/>
              <a:t>Rode straling draagt bij aan de aanmaak van chlorofyl (bladgroen) en speelt een rol in de processen Fotoperiodisme en fotomorfogenese. </a:t>
            </a:r>
          </a:p>
          <a:p>
            <a:endParaRPr lang="nl-NL" sz="2400" dirty="0"/>
          </a:p>
          <a:p>
            <a:r>
              <a:rPr lang="nl-NL" sz="2400" dirty="0"/>
              <a:t>Het selectief wegschermen van rood licht waardoor de verhouding tussen rood en </a:t>
            </a:r>
            <a:r>
              <a:rPr lang="nl-NL" sz="2400" dirty="0" err="1"/>
              <a:t>verrood</a:t>
            </a:r>
            <a:r>
              <a:rPr lang="nl-NL" sz="2400" dirty="0"/>
              <a:t> licht afneemt, kan de vorming van zijscheuten en pluizen verminderen.</a:t>
            </a:r>
          </a:p>
          <a:p>
            <a:endParaRPr lang="nl-NL" sz="2400" dirty="0"/>
          </a:p>
          <a:p>
            <a:endParaRPr lang="nl-NL" dirty="0"/>
          </a:p>
          <a:p>
            <a:endParaRPr lang="nl-NL" dirty="0"/>
          </a:p>
        </p:txBody>
      </p:sp>
      <p:pic>
        <p:nvPicPr>
          <p:cNvPr id="1026" name="Picture 2" descr="Afbeeldingsresultaat voor rode lamp">
            <a:extLst>
              <a:ext uri="{FF2B5EF4-FFF2-40B4-BE49-F238E27FC236}">
                <a16:creationId xmlns:a16="http://schemas.microsoft.com/office/drawing/2014/main" id="{10611EA4-06DD-49EE-8196-A2D544EF4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759" y="150962"/>
            <a:ext cx="3195527" cy="23935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Rood 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9124816" cy="5570756"/>
          </a:xfrm>
          <a:prstGeom prst="rect">
            <a:avLst/>
          </a:prstGeom>
          <a:noFill/>
        </p:spPr>
        <p:txBody>
          <a:bodyPr wrap="square" rtlCol="0">
            <a:spAutoFit/>
          </a:bodyPr>
          <a:lstStyle/>
          <a:p>
            <a:r>
              <a:rPr lang="nl-NL" dirty="0">
                <a:solidFill>
                  <a:srgbClr val="FF0000"/>
                </a:solidFill>
              </a:rPr>
              <a:t>:</a:t>
            </a:r>
            <a:endParaRPr lang="nl-NL" dirty="0"/>
          </a:p>
          <a:p>
            <a:r>
              <a:rPr lang="nl-NL" sz="2000" dirty="0">
                <a:solidFill>
                  <a:srgbClr val="FF0000"/>
                </a:solidFill>
              </a:rPr>
              <a:t>Nabije infrarood  </a:t>
            </a:r>
            <a:r>
              <a:rPr lang="nl-NL" sz="2000" dirty="0"/>
              <a:t>Het nabije infrarood (NIR) met een golflengte van 700-3000nm, is het deel van het zonnespectrum dat nauwelijks gebruikt wordt door de planten; het wordt voornamelijk omgezet in warmte (voelbaar en latent) in de kas. Dit kan, afhankelijk van de locatie en het seizoen, een gunstig effect hebben op het kasklimaat of het kan juist het probleem van oververhitting introduceren.  </a:t>
            </a:r>
          </a:p>
          <a:p>
            <a:r>
              <a:rPr lang="nl-NL" sz="2000" dirty="0"/>
              <a:t> </a:t>
            </a:r>
          </a:p>
          <a:p>
            <a:r>
              <a:rPr lang="nl-NL" sz="2000" dirty="0" err="1">
                <a:solidFill>
                  <a:srgbClr val="FF0000"/>
                </a:solidFill>
              </a:rPr>
              <a:t>Verrode</a:t>
            </a:r>
            <a:r>
              <a:rPr lang="nl-NL" sz="2000" dirty="0">
                <a:solidFill>
                  <a:srgbClr val="FF0000"/>
                </a:solidFill>
              </a:rPr>
              <a:t> straling </a:t>
            </a:r>
            <a:r>
              <a:rPr lang="nl-NL" sz="2000" dirty="0"/>
              <a:t>Het stralingsgedeelte van 700-800nm wordt </a:t>
            </a:r>
            <a:r>
              <a:rPr lang="nl-NL" sz="2000" dirty="0" err="1"/>
              <a:t>verrood</a:t>
            </a:r>
            <a:r>
              <a:rPr lang="nl-NL" sz="2000" dirty="0"/>
              <a:t> genoemd. Dit draagt bij aan de fotomorfogenese, vooral de stengelstrekking en het </a:t>
            </a:r>
            <a:r>
              <a:rPr lang="nl-NL" sz="2000" dirty="0" err="1"/>
              <a:t>fotoperiodisme</a:t>
            </a:r>
            <a:r>
              <a:rPr lang="nl-NL" sz="2000" dirty="0"/>
              <a:t> van planten. </a:t>
            </a:r>
          </a:p>
          <a:p>
            <a:r>
              <a:rPr lang="nl-NL" sz="2000" dirty="0"/>
              <a:t> </a:t>
            </a:r>
          </a:p>
          <a:p>
            <a:r>
              <a:rPr lang="nl-NL" sz="2000" dirty="0">
                <a:solidFill>
                  <a:srgbClr val="FF0000"/>
                </a:solidFill>
              </a:rPr>
              <a:t>Ver infrarode straling </a:t>
            </a:r>
            <a:r>
              <a:rPr lang="nl-NL" sz="2000" dirty="0"/>
              <a:t>Ver infrarode straling (FIR) met golflentes van 3.000-100.000nm is niet het gevolg van directe zoninstraling, maar is warmtestraling die door elk warm ‘lichaam’ wordt uitgezonden. Deze straling is van groot belang bij kassen, het veroorzaakt namelijk een deel van het broeikaseffect</a:t>
            </a:r>
          </a:p>
          <a:p>
            <a:endParaRPr lang="nl-NL" sz="2000" dirty="0"/>
          </a:p>
          <a:p>
            <a:endParaRPr lang="nl-NL" dirty="0"/>
          </a:p>
        </p:txBody>
      </p:sp>
      <p:pic>
        <p:nvPicPr>
          <p:cNvPr id="1026" name="Picture 2" descr="Afbeeldingsresultaat voor rode lamp">
            <a:extLst>
              <a:ext uri="{FF2B5EF4-FFF2-40B4-BE49-F238E27FC236}">
                <a16:creationId xmlns:a16="http://schemas.microsoft.com/office/drawing/2014/main" id="{10611EA4-06DD-49EE-8196-A2D544EF4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97" r="24313"/>
          <a:stretch/>
        </p:blipFill>
        <p:spPr bwMode="auto">
          <a:xfrm>
            <a:off x="10177440" y="272591"/>
            <a:ext cx="1732486" cy="25391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Microsoft Word - Invloed van golflengtes op het gewas.doc - Google Chrome"/>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5598" t="42078" r="24084" b="28138"/>
          <a:stretch/>
        </p:blipFill>
        <p:spPr>
          <a:xfrm>
            <a:off x="1864426" y="1553790"/>
            <a:ext cx="7015070" cy="4146366"/>
          </a:xfrm>
        </p:spPr>
      </p:pic>
    </p:spTree>
    <p:extLst>
      <p:ext uri="{BB962C8B-B14F-4D97-AF65-F5344CB8AC3E}">
        <p14:creationId xmlns:p14="http://schemas.microsoft.com/office/powerpoint/2010/main" val="1235760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in handelsfase</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86417" y="1396055"/>
            <a:ext cx="9832103" cy="1938992"/>
          </a:xfrm>
          <a:prstGeom prst="rect">
            <a:avLst/>
          </a:prstGeom>
          <a:noFill/>
        </p:spPr>
        <p:txBody>
          <a:bodyPr wrap="square" rtlCol="0">
            <a:spAutoFit/>
          </a:bodyPr>
          <a:lstStyle/>
          <a:p>
            <a:r>
              <a:rPr lang="nl-NL" sz="2400" dirty="0"/>
              <a:t>In de handelsfase is ook een hoeveelheid licht nodig. Niet zozeer om de plant te laten groeien, maar om hem in voldoende conditie te houden. Bloeiende planten zijn overigens vaker gevoeliger voor lichtgebrek dan groene planten. Denk maar aan bloem- en knopval. Die kan al na enkele dagen optreden.</a:t>
            </a:r>
          </a:p>
        </p:txBody>
      </p:sp>
      <p:pic>
        <p:nvPicPr>
          <p:cNvPr id="1026" name="Picture 2" descr="Recordjaar voor export bloemen en planten | NT">
            <a:extLst>
              <a:ext uri="{FF2B5EF4-FFF2-40B4-BE49-F238E27FC236}">
                <a16:creationId xmlns:a16="http://schemas.microsoft.com/office/drawing/2014/main" id="{D8B87FB4-2B4D-494F-84F3-3DD97DE63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808" y="3522954"/>
            <a:ext cx="5082362" cy="284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5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dit jaar</a:t>
            </a:r>
          </a:p>
        </p:txBody>
      </p:sp>
      <p:sp>
        <p:nvSpPr>
          <p:cNvPr id="2" name="Tekstvak 1">
            <a:extLst>
              <a:ext uri="{FF2B5EF4-FFF2-40B4-BE49-F238E27FC236}">
                <a16:creationId xmlns:a16="http://schemas.microsoft.com/office/drawing/2014/main" id="{73B26A85-04B1-4470-8F53-FB2B002B9C1D}"/>
              </a:ext>
            </a:extLst>
          </p:cNvPr>
          <p:cNvSpPr txBox="1"/>
          <p:nvPr/>
        </p:nvSpPr>
        <p:spPr>
          <a:xfrm>
            <a:off x="1148317" y="1727200"/>
            <a:ext cx="7812803" cy="2246769"/>
          </a:xfrm>
          <a:prstGeom prst="rect">
            <a:avLst/>
          </a:prstGeom>
          <a:noFill/>
        </p:spPr>
        <p:txBody>
          <a:bodyPr wrap="square" rtlCol="0">
            <a:spAutoFit/>
          </a:bodyPr>
          <a:lstStyle/>
          <a:p>
            <a:r>
              <a:rPr lang="nl-NL" sz="2000" dirty="0"/>
              <a:t>5 blokken, elk blok wordt afgesloten met een toets in de </a:t>
            </a:r>
            <a:r>
              <a:rPr lang="nl-NL" sz="2000" dirty="0" err="1"/>
              <a:t>toetsweek</a:t>
            </a:r>
            <a:r>
              <a:rPr lang="nl-NL" sz="2000" dirty="0"/>
              <a:t>.</a:t>
            </a:r>
            <a:br>
              <a:rPr lang="nl-NL" sz="2000" dirty="0"/>
            </a:br>
            <a:r>
              <a:rPr lang="nl-NL" sz="2000" dirty="0"/>
              <a:t>Daarna is op vrijdag stage.</a:t>
            </a:r>
          </a:p>
          <a:p>
            <a:endParaRPr lang="nl-NL" sz="2000" dirty="0"/>
          </a:p>
          <a:p>
            <a:pPr marL="285750" indent="-285750">
              <a:buFont typeface="Arial" panose="020B0604020202020204" pitchFamily="34" charset="0"/>
              <a:buChar char="•"/>
            </a:pPr>
            <a:r>
              <a:rPr lang="nl-NL" sz="2000" dirty="0"/>
              <a:t>1</a:t>
            </a:r>
            <a:r>
              <a:rPr lang="nl-NL" sz="2000" baseline="30000" dirty="0"/>
              <a:t>e</a:t>
            </a:r>
            <a:r>
              <a:rPr lang="nl-NL" sz="2000" dirty="0"/>
              <a:t> blok - fotosynthese</a:t>
            </a:r>
          </a:p>
          <a:p>
            <a:pPr marL="285750" indent="-285750">
              <a:buFont typeface="Arial" panose="020B0604020202020204" pitchFamily="34" charset="0"/>
              <a:buChar char="•"/>
            </a:pPr>
            <a:r>
              <a:rPr lang="nl-NL" sz="2000" dirty="0"/>
              <a:t>2</a:t>
            </a:r>
            <a:r>
              <a:rPr lang="nl-NL" sz="2000" baseline="30000" dirty="0"/>
              <a:t>e</a:t>
            </a:r>
            <a:r>
              <a:rPr lang="nl-NL" sz="2000" dirty="0"/>
              <a:t> blok - Licht</a:t>
            </a:r>
          </a:p>
          <a:p>
            <a:pPr marL="285750" indent="-285750">
              <a:buFont typeface="Arial" panose="020B0604020202020204" pitchFamily="34" charset="0"/>
              <a:buChar char="•"/>
            </a:pPr>
            <a:r>
              <a:rPr lang="nl-NL" sz="2000" dirty="0"/>
              <a:t>3</a:t>
            </a:r>
            <a:r>
              <a:rPr lang="nl-NL" sz="2000" baseline="30000" dirty="0"/>
              <a:t>e</a:t>
            </a:r>
            <a:r>
              <a:rPr lang="nl-NL" sz="2000" dirty="0"/>
              <a:t> blok - Temperatuur</a:t>
            </a:r>
          </a:p>
          <a:p>
            <a:pPr marL="285750" indent="-285750">
              <a:buFont typeface="Arial" panose="020B0604020202020204" pitchFamily="34" charset="0"/>
              <a:buChar char="•"/>
            </a:pPr>
            <a:r>
              <a:rPr lang="nl-NL" sz="2000" dirty="0"/>
              <a:t>4</a:t>
            </a:r>
            <a:r>
              <a:rPr lang="nl-NL" sz="2000" baseline="30000" dirty="0"/>
              <a:t>e</a:t>
            </a:r>
            <a:r>
              <a:rPr lang="nl-NL" sz="2000" dirty="0"/>
              <a:t> blok - Kassim </a:t>
            </a:r>
          </a:p>
        </p:txBody>
      </p:sp>
      <p:pic>
        <p:nvPicPr>
          <p:cNvPr id="4" name="Afbeelding 3">
            <a:extLst>
              <a:ext uri="{FF2B5EF4-FFF2-40B4-BE49-F238E27FC236}">
                <a16:creationId xmlns:a16="http://schemas.microsoft.com/office/drawing/2014/main" id="{E88AAA13-E19C-4B14-B0EB-764056D3B708}"/>
              </a:ext>
            </a:extLst>
          </p:cNvPr>
          <p:cNvPicPr>
            <a:picLocks noChangeAspect="1"/>
          </p:cNvPicPr>
          <p:nvPr/>
        </p:nvPicPr>
        <p:blipFill>
          <a:blip r:embed="rId2"/>
          <a:stretch>
            <a:fillRect/>
          </a:stretch>
        </p:blipFill>
        <p:spPr>
          <a:xfrm>
            <a:off x="9037439" y="824015"/>
            <a:ext cx="2857500" cy="1600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Afbeelding 4">
            <a:extLst>
              <a:ext uri="{FF2B5EF4-FFF2-40B4-BE49-F238E27FC236}">
                <a16:creationId xmlns:a16="http://schemas.microsoft.com/office/drawing/2014/main" id="{BD13FCE1-0467-4160-BA41-418B28B559A5}"/>
              </a:ext>
            </a:extLst>
          </p:cNvPr>
          <p:cNvPicPr>
            <a:picLocks noChangeAspect="1"/>
          </p:cNvPicPr>
          <p:nvPr/>
        </p:nvPicPr>
        <p:blipFill>
          <a:blip r:embed="rId3"/>
          <a:stretch>
            <a:fillRect/>
          </a:stretch>
        </p:blipFill>
        <p:spPr>
          <a:xfrm>
            <a:off x="4005123" y="4281626"/>
            <a:ext cx="3259277" cy="18892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Afbeelding 5">
            <a:extLst>
              <a:ext uri="{FF2B5EF4-FFF2-40B4-BE49-F238E27FC236}">
                <a16:creationId xmlns:a16="http://schemas.microsoft.com/office/drawing/2014/main" id="{1991B7B0-E890-456C-AECD-4D5E8FD076DD}"/>
              </a:ext>
            </a:extLst>
          </p:cNvPr>
          <p:cNvPicPr>
            <a:picLocks noChangeAspect="1"/>
          </p:cNvPicPr>
          <p:nvPr/>
        </p:nvPicPr>
        <p:blipFill>
          <a:blip r:embed="rId4"/>
          <a:stretch>
            <a:fillRect/>
          </a:stretch>
        </p:blipFill>
        <p:spPr>
          <a:xfrm>
            <a:off x="8803758" y="4152639"/>
            <a:ext cx="2981841" cy="19662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67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in handelsfase</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830997"/>
          </a:xfrm>
          <a:prstGeom prst="rect">
            <a:avLst/>
          </a:prstGeom>
          <a:noFill/>
        </p:spPr>
        <p:txBody>
          <a:bodyPr wrap="square" rtlCol="0">
            <a:spAutoFit/>
          </a:bodyPr>
          <a:lstStyle/>
          <a:p>
            <a:r>
              <a:rPr lang="nl-NL" sz="2400" dirty="0"/>
              <a:t>De lichtwaarde die een plant minimaal nodig heeft bij een lange bewaring om niet in kwaliteit achteruit te gaan.</a:t>
            </a:r>
          </a:p>
        </p:txBody>
      </p:sp>
      <p:pic>
        <p:nvPicPr>
          <p:cNvPr id="2" name="Afbeelding 1">
            <a:extLst>
              <a:ext uri="{FF2B5EF4-FFF2-40B4-BE49-F238E27FC236}">
                <a16:creationId xmlns:a16="http://schemas.microsoft.com/office/drawing/2014/main" id="{5F30C097-1CE8-41E7-AABF-03203203FDCD}"/>
              </a:ext>
            </a:extLst>
          </p:cNvPr>
          <p:cNvPicPr>
            <a:picLocks noChangeAspect="1"/>
          </p:cNvPicPr>
          <p:nvPr/>
        </p:nvPicPr>
        <p:blipFill>
          <a:blip r:embed="rId2"/>
          <a:stretch>
            <a:fillRect/>
          </a:stretch>
        </p:blipFill>
        <p:spPr>
          <a:xfrm>
            <a:off x="1304150" y="3039202"/>
            <a:ext cx="7343775" cy="29813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947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Licht, waarvoor?</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807535"/>
            <a:ext cx="8686799" cy="3693319"/>
          </a:xfrm>
          <a:prstGeom prst="rect">
            <a:avLst/>
          </a:prstGeom>
          <a:noFill/>
        </p:spPr>
        <p:txBody>
          <a:bodyPr wrap="square" rtlCol="0">
            <a:spAutoFit/>
          </a:bodyPr>
          <a:lstStyle/>
          <a:p>
            <a:r>
              <a:rPr lang="nl-NL" sz="2400" dirty="0"/>
              <a:t>Planten gebruiken licht voor twee dingen:</a:t>
            </a:r>
          </a:p>
          <a:p>
            <a:endParaRPr lang="nl-NL" sz="2400" dirty="0"/>
          </a:p>
          <a:p>
            <a:pPr marL="285750" indent="-285750">
              <a:buFont typeface="Arial" panose="020B0604020202020204" pitchFamily="34" charset="0"/>
              <a:buChar char="•"/>
            </a:pPr>
            <a:r>
              <a:rPr lang="nl-NL" sz="2400" b="1" dirty="0"/>
              <a:t>Groei </a:t>
            </a:r>
            <a:r>
              <a:rPr lang="nl-NL" sz="2400" b="1" dirty="0">
                <a:sym typeface="Wingdings" panose="05000000000000000000" pitchFamily="2" charset="2"/>
              </a:rPr>
              <a:t> Groeilicht (Fotosynthese) </a:t>
            </a:r>
          </a:p>
          <a:p>
            <a:pPr marL="742950" lvl="1" indent="-285750">
              <a:buFont typeface="Arial" panose="020B0604020202020204" pitchFamily="34" charset="0"/>
              <a:buChar char="•"/>
            </a:pPr>
            <a:r>
              <a:rPr lang="nl-NL" sz="2400" dirty="0">
                <a:sym typeface="Wingdings" panose="05000000000000000000" pitchFamily="2" charset="2"/>
              </a:rPr>
              <a:t>Lichtintensiteit</a:t>
            </a:r>
          </a:p>
          <a:p>
            <a:pPr marL="742950" lvl="1" indent="-285750">
              <a:buFont typeface="Arial" panose="020B0604020202020204" pitchFamily="34" charset="0"/>
              <a:buChar char="•"/>
            </a:pPr>
            <a:r>
              <a:rPr lang="nl-NL" sz="2400" dirty="0">
                <a:sym typeface="Wingdings" panose="05000000000000000000" pitchFamily="2" charset="2"/>
              </a:rPr>
              <a:t>Natuurlijk licht, assimilatielicht (SON-T), LED</a:t>
            </a:r>
            <a:endParaRPr lang="nl-NL" sz="2400" dirty="0"/>
          </a:p>
          <a:p>
            <a:endParaRPr lang="nl-NL" sz="2400" dirty="0"/>
          </a:p>
          <a:p>
            <a:pPr marL="285750" indent="-285750">
              <a:buFont typeface="Arial" panose="020B0604020202020204" pitchFamily="34" charset="0"/>
              <a:buChar char="•"/>
            </a:pPr>
            <a:r>
              <a:rPr lang="nl-NL" sz="2400" b="1" dirty="0"/>
              <a:t>Sturing van vorm en bloei </a:t>
            </a:r>
            <a:r>
              <a:rPr lang="nl-NL" sz="2400" b="1" dirty="0">
                <a:sym typeface="Wingdings" panose="05000000000000000000" pitchFamily="2" charset="2"/>
              </a:rPr>
              <a:t> Stuurlicht</a:t>
            </a:r>
          </a:p>
          <a:p>
            <a:pPr marL="742950" lvl="1" indent="-285750">
              <a:buFont typeface="Arial" panose="020B0604020202020204" pitchFamily="34" charset="0"/>
              <a:buChar char="•"/>
            </a:pPr>
            <a:r>
              <a:rPr lang="nl-NL" sz="2400" dirty="0">
                <a:sym typeface="Wingdings" panose="05000000000000000000" pitchFamily="2" charset="2"/>
              </a:rPr>
              <a:t>Vorm: Lichtkleur (SON-T, LED)</a:t>
            </a:r>
          </a:p>
          <a:p>
            <a:pPr marL="742950" lvl="1" indent="-285750">
              <a:buFont typeface="Arial" panose="020B0604020202020204" pitchFamily="34" charset="0"/>
              <a:buChar char="•"/>
            </a:pPr>
            <a:r>
              <a:rPr lang="nl-NL" sz="2400" dirty="0">
                <a:sym typeface="Wingdings" panose="05000000000000000000" pitchFamily="2" charset="2"/>
              </a:rPr>
              <a:t>Bloei: Daglengte</a:t>
            </a:r>
            <a:endParaRPr lang="nl-NL" sz="2400" dirty="0"/>
          </a:p>
          <a:p>
            <a:endParaRPr lang="nl-NL" dirty="0"/>
          </a:p>
        </p:txBody>
      </p:sp>
      <p:pic>
        <p:nvPicPr>
          <p:cNvPr id="2" name="Afbeelding 1">
            <a:extLst>
              <a:ext uri="{FF2B5EF4-FFF2-40B4-BE49-F238E27FC236}">
                <a16:creationId xmlns:a16="http://schemas.microsoft.com/office/drawing/2014/main" id="{9B87CABA-3CC4-48C9-925E-DDF217DFCA9E}"/>
              </a:ext>
            </a:extLst>
          </p:cNvPr>
          <p:cNvPicPr>
            <a:picLocks noChangeAspect="1"/>
          </p:cNvPicPr>
          <p:nvPr/>
        </p:nvPicPr>
        <p:blipFill>
          <a:blip r:embed="rId2"/>
          <a:stretch>
            <a:fillRect/>
          </a:stretch>
        </p:blipFill>
        <p:spPr>
          <a:xfrm>
            <a:off x="7909560" y="339141"/>
            <a:ext cx="4099001" cy="2245657"/>
          </a:xfrm>
          <a:prstGeom prst="rect">
            <a:avLst/>
          </a:prstGeom>
        </p:spPr>
      </p:pic>
    </p:spTree>
    <p:extLst>
      <p:ext uri="{BB962C8B-B14F-4D97-AF65-F5344CB8AC3E}">
        <p14:creationId xmlns:p14="http://schemas.microsoft.com/office/powerpoint/2010/main" val="38278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1148317" y="1920656"/>
            <a:ext cx="8686799" cy="1754326"/>
          </a:xfrm>
          <a:prstGeom prst="rect">
            <a:avLst/>
          </a:prstGeom>
          <a:noFill/>
        </p:spPr>
        <p:txBody>
          <a:bodyPr wrap="square" rtlCol="0">
            <a:spAutoFit/>
          </a:bodyPr>
          <a:lstStyle/>
          <a:p>
            <a:pPr marL="285750" indent="-285750">
              <a:buFont typeface="Arial" panose="020B0604020202020204" pitchFamily="34" charset="0"/>
              <a:buChar char="•"/>
            </a:pPr>
            <a:r>
              <a:rPr lang="nl-NL" dirty="0"/>
              <a:t>Meet de hoogte van de plant van de diverse proeven en bereken de lengtegroei per week</a:t>
            </a:r>
          </a:p>
          <a:p>
            <a:pPr marL="285750" indent="-285750">
              <a:buFont typeface="Arial" panose="020B0604020202020204" pitchFamily="34" charset="0"/>
              <a:buChar char="•"/>
            </a:pPr>
            <a:r>
              <a:rPr lang="nl-NL" dirty="0"/>
              <a:t>Schrijf dit op in het Excelbestand</a:t>
            </a:r>
          </a:p>
          <a:p>
            <a:pPr marL="285750" indent="-285750">
              <a:buFont typeface="Arial" panose="020B0604020202020204" pitchFamily="34" charset="0"/>
              <a:buChar char="•"/>
            </a:pPr>
            <a:r>
              <a:rPr lang="nl-NL" dirty="0"/>
              <a:t>Maak een foto van de 0-proef naast een plant van de praktijkproef en beschrijf de verschillen.</a:t>
            </a:r>
          </a:p>
          <a:p>
            <a:pPr marL="285750" indent="-285750">
              <a:buFont typeface="Arial" panose="020B0604020202020204" pitchFamily="34" charset="0"/>
              <a:buChar char="•"/>
            </a:pPr>
            <a:endParaRPr lang="nl-NL"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317" y="3941189"/>
            <a:ext cx="3260404" cy="2280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341" y="3534465"/>
            <a:ext cx="1995162" cy="281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393414" y="569336"/>
            <a:ext cx="7655442" cy="584775"/>
          </a:xfrm>
          <a:prstGeom prst="rect">
            <a:avLst/>
          </a:prstGeom>
          <a:noFill/>
        </p:spPr>
        <p:txBody>
          <a:bodyPr wrap="square" rtlCol="0">
            <a:spAutoFit/>
          </a:bodyPr>
          <a:lstStyle/>
          <a:p>
            <a:r>
              <a:rPr lang="nl-NL" sz="3200" b="1" dirty="0"/>
              <a:t>Richting van het licht</a:t>
            </a:r>
          </a:p>
        </p:txBody>
      </p:sp>
      <p:sp>
        <p:nvSpPr>
          <p:cNvPr id="4" name="Tekstvak 3">
            <a:extLst>
              <a:ext uri="{FF2B5EF4-FFF2-40B4-BE49-F238E27FC236}">
                <a16:creationId xmlns:a16="http://schemas.microsoft.com/office/drawing/2014/main" id="{FD31DB1D-BEBF-4D5A-8A28-9856562AFBC6}"/>
              </a:ext>
            </a:extLst>
          </p:cNvPr>
          <p:cNvSpPr txBox="1"/>
          <p:nvPr/>
        </p:nvSpPr>
        <p:spPr>
          <a:xfrm>
            <a:off x="1315843" y="1527716"/>
            <a:ext cx="9736967" cy="2954655"/>
          </a:xfrm>
          <a:prstGeom prst="rect">
            <a:avLst/>
          </a:prstGeom>
          <a:noFill/>
        </p:spPr>
        <p:txBody>
          <a:bodyPr wrap="square" rtlCol="0">
            <a:spAutoFit/>
          </a:bodyPr>
          <a:lstStyle/>
          <a:p>
            <a:r>
              <a:rPr lang="nl-NL" sz="2400" dirty="0"/>
              <a:t>Voor het assimilatieproces maakt het niet uit of het licht gericht of diffuus is. Wel is het zo dat bij diffuus licht geen verbrandingsverschijnselen optreden. </a:t>
            </a:r>
          </a:p>
          <a:p>
            <a:endParaRPr lang="nl-NL" sz="2400" dirty="0"/>
          </a:p>
          <a:p>
            <a:r>
              <a:rPr lang="nl-NL" sz="2400" dirty="0"/>
              <a:t>Direct licht kan diffuus worden gemaakt met </a:t>
            </a:r>
            <a:r>
              <a:rPr lang="nl-NL" sz="2400" dirty="0" err="1"/>
              <a:t>kasdekmaterialen</a:t>
            </a:r>
            <a:r>
              <a:rPr lang="nl-NL" sz="2400" dirty="0"/>
              <a:t>. De mate waarmee een materiaal het invallende licht verstrooit, wordt </a:t>
            </a:r>
            <a:r>
              <a:rPr lang="nl-NL" sz="2400" dirty="0" err="1"/>
              <a:t>diffusiteit</a:t>
            </a:r>
            <a:r>
              <a:rPr lang="nl-NL" sz="2400" dirty="0"/>
              <a:t> genoemd.</a:t>
            </a:r>
          </a:p>
          <a:p>
            <a:endParaRPr lang="nl-NL" dirty="0"/>
          </a:p>
        </p:txBody>
      </p:sp>
      <p:pic>
        <p:nvPicPr>
          <p:cNvPr id="6" name="Afbeelding 5">
            <a:extLst>
              <a:ext uri="{FF2B5EF4-FFF2-40B4-BE49-F238E27FC236}">
                <a16:creationId xmlns:a16="http://schemas.microsoft.com/office/drawing/2014/main" id="{CAA9A4DD-9E9F-4DDA-9DBC-E7402C6B78A0}"/>
              </a:ext>
            </a:extLst>
          </p:cNvPr>
          <p:cNvPicPr>
            <a:picLocks noChangeAspect="1"/>
          </p:cNvPicPr>
          <p:nvPr/>
        </p:nvPicPr>
        <p:blipFill>
          <a:blip r:embed="rId2"/>
          <a:stretch>
            <a:fillRect/>
          </a:stretch>
        </p:blipFill>
        <p:spPr>
          <a:xfrm>
            <a:off x="5695242" y="4167457"/>
            <a:ext cx="4340298" cy="2485807"/>
          </a:xfrm>
          <a:prstGeom prst="rect">
            <a:avLst/>
          </a:prstGeom>
        </p:spPr>
      </p:pic>
    </p:spTree>
    <p:extLst>
      <p:ext uri="{BB962C8B-B14F-4D97-AF65-F5344CB8AC3E}">
        <p14:creationId xmlns:p14="http://schemas.microsoft.com/office/powerpoint/2010/main" val="30776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Richting van het licht</a:t>
            </a:r>
          </a:p>
        </p:txBody>
      </p:sp>
      <p:sp>
        <p:nvSpPr>
          <p:cNvPr id="4" name="Tekstvak 3">
            <a:extLst>
              <a:ext uri="{FF2B5EF4-FFF2-40B4-BE49-F238E27FC236}">
                <a16:creationId xmlns:a16="http://schemas.microsoft.com/office/drawing/2014/main" id="{FD31DB1D-BEBF-4D5A-8A28-9856562AFBC6}"/>
              </a:ext>
            </a:extLst>
          </p:cNvPr>
          <p:cNvSpPr txBox="1"/>
          <p:nvPr/>
        </p:nvSpPr>
        <p:spPr>
          <a:xfrm>
            <a:off x="1148317" y="1527716"/>
            <a:ext cx="9504443" cy="4093428"/>
          </a:xfrm>
          <a:prstGeom prst="rect">
            <a:avLst/>
          </a:prstGeom>
          <a:noFill/>
        </p:spPr>
        <p:txBody>
          <a:bodyPr wrap="square" rtlCol="0">
            <a:spAutoFit/>
          </a:bodyPr>
          <a:lstStyle/>
          <a:p>
            <a:r>
              <a:rPr lang="nl-NL" sz="2000" dirty="0" err="1"/>
              <a:t>Hortiscatter</a:t>
            </a:r>
            <a:r>
              <a:rPr lang="nl-NL" sz="2000" dirty="0"/>
              <a:t> is een maat voor de lichtverstrooiing (</a:t>
            </a:r>
            <a:r>
              <a:rPr lang="nl-NL" sz="2000" dirty="0" err="1"/>
              <a:t>diffusiteit</a:t>
            </a:r>
            <a:r>
              <a:rPr lang="nl-NL" sz="2000" dirty="0"/>
              <a:t>) van </a:t>
            </a:r>
            <a:r>
              <a:rPr lang="nl-NL" sz="2000" dirty="0" err="1"/>
              <a:t>kasdekmaterialen</a:t>
            </a:r>
            <a:r>
              <a:rPr lang="nl-NL" sz="2000" dirty="0"/>
              <a:t> en wordt uitgedrukt als percentage tussen 0 en 100. Een waarde van 0 geeft aan dat het materiaal het licht niet verstrooit. Dit is bijvoorbeeld het geval bij standaard tuindersglas.</a:t>
            </a:r>
          </a:p>
          <a:p>
            <a:endParaRPr lang="nl-NL" sz="2000" dirty="0"/>
          </a:p>
          <a:p>
            <a:r>
              <a:rPr lang="nl-NL" sz="2000" dirty="0"/>
              <a:t>Een nadeel van een hoge </a:t>
            </a:r>
            <a:r>
              <a:rPr lang="nl-NL" sz="2000" dirty="0" err="1"/>
              <a:t>Hortiscatter</a:t>
            </a:r>
            <a:r>
              <a:rPr lang="nl-NL" sz="2000" dirty="0"/>
              <a:t> is dat de transmissie vrijwel altijd lager zal zijn vergeleken met helder glas van hetzelfde basismateriaal. Dit komt omdat lichtverstrooiing ook ongewenste extra reflecties veroorzaakt. Om dit te compenseren wordt vaak een </a:t>
            </a:r>
            <a:r>
              <a:rPr lang="nl-NL" sz="2000" dirty="0" err="1"/>
              <a:t>antireflectiecoating</a:t>
            </a:r>
            <a:r>
              <a:rPr lang="nl-NL" sz="2000" dirty="0"/>
              <a:t> toegepast. </a:t>
            </a:r>
          </a:p>
          <a:p>
            <a:endParaRPr lang="nl-NL" sz="2000" dirty="0"/>
          </a:p>
          <a:p>
            <a:r>
              <a:rPr lang="nl-NL" sz="2000" dirty="0"/>
              <a:t>Een ander nadeel ten opzichte van helder glas is dat met name bij laag invallend licht (bijvoorbeeld bij lage zonnestand in de winter) een deel van het doorgelaten licht naar de hemel toe verstrooid wordt en dus niet in de kas terecht komt.</a:t>
            </a:r>
          </a:p>
        </p:txBody>
      </p:sp>
    </p:spTree>
    <p:extLst>
      <p:ext uri="{BB962C8B-B14F-4D97-AF65-F5344CB8AC3E}">
        <p14:creationId xmlns:p14="http://schemas.microsoft.com/office/powerpoint/2010/main" val="4922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Wat is diffuus licht? - Google Chrome"/>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4136" t="33350" r="28919" b="17677"/>
          <a:stretch/>
        </p:blipFill>
        <p:spPr>
          <a:xfrm>
            <a:off x="2123304" y="1949017"/>
            <a:ext cx="7303325" cy="4583876"/>
          </a:xfrm>
        </p:spPr>
      </p:pic>
      <p:sp>
        <p:nvSpPr>
          <p:cNvPr id="4" name="Rechthoek 3">
            <a:extLst>
              <a:ext uri="{FF2B5EF4-FFF2-40B4-BE49-F238E27FC236}">
                <a16:creationId xmlns:a16="http://schemas.microsoft.com/office/drawing/2014/main" id="{0A2D69E6-6BC5-463D-BB83-0434E9A7E278}"/>
              </a:ext>
            </a:extLst>
          </p:cNvPr>
          <p:cNvSpPr/>
          <p:nvPr/>
        </p:nvSpPr>
        <p:spPr>
          <a:xfrm>
            <a:off x="2347064" y="949594"/>
            <a:ext cx="4685332" cy="584775"/>
          </a:xfrm>
          <a:prstGeom prst="rect">
            <a:avLst/>
          </a:prstGeom>
        </p:spPr>
        <p:txBody>
          <a:bodyPr wrap="square">
            <a:spAutoFit/>
          </a:bodyPr>
          <a:lstStyle/>
          <a:p>
            <a:pPr lvl="0"/>
            <a:r>
              <a:rPr lang="nl-NL" sz="3200" b="1" dirty="0">
                <a:solidFill>
                  <a:prstClr val="black"/>
                </a:solidFill>
              </a:rPr>
              <a:t>Diffuus licht</a:t>
            </a:r>
          </a:p>
        </p:txBody>
      </p:sp>
    </p:spTree>
    <p:extLst>
      <p:ext uri="{BB962C8B-B14F-4D97-AF65-F5344CB8AC3E}">
        <p14:creationId xmlns:p14="http://schemas.microsoft.com/office/powerpoint/2010/main" val="341742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A2D69E6-6BC5-463D-BB83-0434E9A7E278}"/>
              </a:ext>
            </a:extLst>
          </p:cNvPr>
          <p:cNvSpPr/>
          <p:nvPr/>
        </p:nvSpPr>
        <p:spPr>
          <a:xfrm>
            <a:off x="1211580" y="735955"/>
            <a:ext cx="5594573" cy="584775"/>
          </a:xfrm>
          <a:prstGeom prst="rect">
            <a:avLst/>
          </a:prstGeom>
        </p:spPr>
        <p:txBody>
          <a:bodyPr wrap="square">
            <a:spAutoFit/>
          </a:bodyPr>
          <a:lstStyle/>
          <a:p>
            <a:pPr lvl="0"/>
            <a:r>
              <a:rPr lang="nl-NL" sz="3200" b="1" dirty="0">
                <a:solidFill>
                  <a:prstClr val="black"/>
                </a:solidFill>
              </a:rPr>
              <a:t>Diffuus licht</a:t>
            </a:r>
          </a:p>
        </p:txBody>
      </p:sp>
      <p:sp>
        <p:nvSpPr>
          <p:cNvPr id="6" name="Rechthoek 5">
            <a:extLst>
              <a:ext uri="{FF2B5EF4-FFF2-40B4-BE49-F238E27FC236}">
                <a16:creationId xmlns:a16="http://schemas.microsoft.com/office/drawing/2014/main" id="{B20351CF-41B6-487B-BF78-1F03F38495AE}"/>
              </a:ext>
            </a:extLst>
          </p:cNvPr>
          <p:cNvSpPr/>
          <p:nvPr/>
        </p:nvSpPr>
        <p:spPr>
          <a:xfrm>
            <a:off x="1211580" y="1582340"/>
            <a:ext cx="9063990" cy="4401205"/>
          </a:xfrm>
          <a:prstGeom prst="rect">
            <a:avLst/>
          </a:prstGeom>
        </p:spPr>
        <p:txBody>
          <a:bodyPr wrap="square">
            <a:spAutoFit/>
          </a:bodyPr>
          <a:lstStyle/>
          <a:p>
            <a:r>
              <a:rPr lang="nl-NL" sz="2000" dirty="0">
                <a:solidFill>
                  <a:srgbClr val="172B4D"/>
                </a:solidFill>
                <a:latin typeface="-apple-system"/>
              </a:rPr>
              <a:t>Diffuus glas, coatings of schermen die invallend licht verstrooien en het licht in de kas diffuus maken, worden de afgelopen jaren steeds meer toegepast in de glastuinbouw. </a:t>
            </a:r>
          </a:p>
          <a:p>
            <a:endParaRPr lang="nl-NL" sz="2000" dirty="0">
              <a:solidFill>
                <a:srgbClr val="172B4D"/>
              </a:solidFill>
              <a:latin typeface="-apple-system"/>
            </a:endParaRPr>
          </a:p>
          <a:p>
            <a:r>
              <a:rPr lang="nl-NL" sz="2000" dirty="0">
                <a:solidFill>
                  <a:srgbClr val="172B4D"/>
                </a:solidFill>
                <a:latin typeface="-apple-system"/>
              </a:rPr>
              <a:t>Maar waarom is het eigenlijk gunstig om </a:t>
            </a:r>
            <a:r>
              <a:rPr lang="nl-NL" sz="2000" dirty="0">
                <a:solidFill>
                  <a:srgbClr val="3B73AF"/>
                </a:solidFill>
                <a:latin typeface="-apple-system"/>
                <a:hlinkClick r:id="rId3"/>
              </a:rPr>
              <a:t>diffuus licht</a:t>
            </a:r>
            <a:r>
              <a:rPr lang="nl-NL" sz="2000" dirty="0">
                <a:solidFill>
                  <a:srgbClr val="172B4D"/>
                </a:solidFill>
                <a:latin typeface="-apple-system"/>
              </a:rPr>
              <a:t> binnen de kas te hebben in plaats van direct licht? Onder direct licht worden alleen de bladeren die de zon 'zien' beschenen en vallen anderen in de schaduw. De slagschaduw die de bovenste bladeren veroorzaken op onderliggende bladeren, zorgen ervoor dat het ene blad teveel licht krijgt en het andere te weinig</a:t>
            </a:r>
          </a:p>
          <a:p>
            <a:r>
              <a:rPr lang="nl-NL" sz="2000" dirty="0">
                <a:solidFill>
                  <a:srgbClr val="172B4D"/>
                </a:solidFill>
                <a:latin typeface="-apple-system"/>
              </a:rPr>
              <a:t>.  </a:t>
            </a:r>
          </a:p>
          <a:p>
            <a:r>
              <a:rPr lang="nl-NL" sz="2000" dirty="0">
                <a:solidFill>
                  <a:srgbClr val="172B4D"/>
                </a:solidFill>
                <a:latin typeface="-apple-system"/>
              </a:rPr>
              <a:t>Onder diffuus licht krijgt elk blad wel wat licht. Bij een gelijke hoeveelheid straling betekent dit dat diffuus licht beter verdeeld is over de bladeren waardoor hoge intensiteiten minder vaak voorkomen. Hoge lichtintensiteiten op bladeren dragen relatief minder bij aan de fotosynthese. Uit onderzoek blijkt dat onder direct licht zowel horizontaal als verticaal de lichtverdeling niet optimaal is voor fotosynthese.</a:t>
            </a:r>
            <a:endParaRPr lang="nl-NL" sz="2000" b="0" i="0" dirty="0">
              <a:solidFill>
                <a:srgbClr val="172B4D"/>
              </a:solidFill>
              <a:effectLst/>
              <a:latin typeface="-apple-system"/>
            </a:endParaRPr>
          </a:p>
        </p:txBody>
      </p:sp>
    </p:spTree>
    <p:extLst>
      <p:ext uri="{BB962C8B-B14F-4D97-AF65-F5344CB8AC3E}">
        <p14:creationId xmlns:p14="http://schemas.microsoft.com/office/powerpoint/2010/main" val="15218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0961" y="342000"/>
            <a:ext cx="4932000" cy="720000"/>
          </a:xfrm>
        </p:spPr>
        <p:txBody>
          <a:bodyPr/>
          <a:lstStyle/>
          <a:p>
            <a:r>
              <a:rPr lang="nl-NL" sz="3200" dirty="0"/>
              <a:t>Licht</a:t>
            </a:r>
            <a:r>
              <a:rPr lang="nl-NL" dirty="0"/>
              <a:t> </a:t>
            </a:r>
            <a:r>
              <a:rPr lang="nl-NL" sz="3200" dirty="0"/>
              <a:t>kleuren</a:t>
            </a:r>
          </a:p>
        </p:txBody>
      </p:sp>
      <p:sp>
        <p:nvSpPr>
          <p:cNvPr id="3" name="Tijdelijke aanduiding voor tekst 2"/>
          <p:cNvSpPr>
            <a:spLocks noGrp="1"/>
          </p:cNvSpPr>
          <p:nvPr>
            <p:ph type="body" sz="quarter" idx="10"/>
          </p:nvPr>
        </p:nvSpPr>
        <p:spPr>
          <a:xfrm>
            <a:off x="895547" y="1353452"/>
            <a:ext cx="8911393" cy="4680000"/>
          </a:xfrm>
        </p:spPr>
        <p:txBody>
          <a:bodyPr/>
          <a:lstStyle/>
          <a:p>
            <a:pPr indent="0">
              <a:buNone/>
            </a:pPr>
            <a:r>
              <a:rPr lang="nl-NL" dirty="0"/>
              <a:t>Bij groene planten is de gevoeligheid voor rood licht het hoogst en voor groen het laagst.</a:t>
            </a:r>
          </a:p>
          <a:p>
            <a:endParaRPr lang="nl-NL" dirty="0"/>
          </a:p>
          <a:p>
            <a:pPr indent="0">
              <a:buNone/>
            </a:pPr>
            <a:r>
              <a:rPr lang="nl-NL" dirty="0"/>
              <a:t>Lichtbronnen kunnen worden beschouwd als bronnen van energiedeeltjes; deze worden lichtquanten of fotonen genoemd.</a:t>
            </a:r>
          </a:p>
          <a:p>
            <a:endParaRPr lang="nl-NL" dirty="0"/>
          </a:p>
          <a:p>
            <a:pPr indent="0">
              <a:buNone/>
            </a:pPr>
            <a:r>
              <a:rPr lang="nl-NL" dirty="0"/>
              <a:t>Alle fotonen, van blauw tot rood (400 tot 700 </a:t>
            </a:r>
            <a:r>
              <a:rPr lang="nl-NL" dirty="0" err="1"/>
              <a:t>nm</a:t>
            </a:r>
            <a:r>
              <a:rPr lang="nl-NL" dirty="0"/>
              <a:t>), worden gebruikt voor de fotosynthese, maar dit gebeurt niet voor elke foton met hetzelfde rendement. We hebben hier te maken met de ‘plantgevoeligheidskromme’. </a:t>
            </a:r>
          </a:p>
        </p:txBody>
      </p:sp>
    </p:spTree>
    <p:extLst>
      <p:ext uri="{BB962C8B-B14F-4D97-AF65-F5344CB8AC3E}">
        <p14:creationId xmlns:p14="http://schemas.microsoft.com/office/powerpoint/2010/main" val="24424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956782" y="995233"/>
            <a:ext cx="9787418" cy="4680000"/>
          </a:xfrm>
        </p:spPr>
        <p:txBody>
          <a:bodyPr>
            <a:normAutofit lnSpcReduction="10000"/>
          </a:bodyPr>
          <a:lstStyle/>
          <a:p>
            <a:pPr indent="0">
              <a:buNone/>
            </a:pPr>
            <a:r>
              <a:rPr lang="nl-NL" dirty="0"/>
              <a:t>De groeisnelheid van planten wordt bepaald door het aantal fotonen tussen 400 en 700 nm dat zij absorberen. </a:t>
            </a:r>
          </a:p>
          <a:p>
            <a:pPr indent="0">
              <a:buNone/>
            </a:pPr>
            <a:endParaRPr lang="nl-NL" dirty="0"/>
          </a:p>
          <a:p>
            <a:pPr indent="0">
              <a:buNone/>
            </a:pPr>
            <a:r>
              <a:rPr lang="nl-NL" dirty="0"/>
              <a:t>Dit groeilicht wordt aangeduid met de afkorting PAR en is de enige betrouwbare maat om aan te duiden of een lamp geschikt is voor fotosynthese. </a:t>
            </a:r>
          </a:p>
          <a:p>
            <a:pPr indent="0">
              <a:buNone/>
            </a:pPr>
            <a:endParaRPr lang="nl-NL" dirty="0"/>
          </a:p>
          <a:p>
            <a:pPr indent="0">
              <a:buNone/>
            </a:pPr>
            <a:r>
              <a:rPr lang="nl-NL" b="1" dirty="0"/>
              <a:t>PAR</a:t>
            </a:r>
            <a:r>
              <a:rPr lang="nl-NL" dirty="0"/>
              <a:t> staat voor de Engelse term </a:t>
            </a:r>
            <a:r>
              <a:rPr lang="nl-NL" b="1" dirty="0" err="1"/>
              <a:t>Photosynthetical</a:t>
            </a:r>
            <a:r>
              <a:rPr lang="nl-NL" b="1" dirty="0"/>
              <a:t> Active </a:t>
            </a:r>
            <a:r>
              <a:rPr lang="nl-NL" b="1" dirty="0" err="1"/>
              <a:t>Radiation</a:t>
            </a:r>
            <a:r>
              <a:rPr lang="nl-NL" b="1" dirty="0"/>
              <a:t>.</a:t>
            </a:r>
          </a:p>
          <a:p>
            <a:pPr indent="0">
              <a:buNone/>
            </a:pPr>
            <a:endParaRPr lang="nl-NL" dirty="0"/>
          </a:p>
          <a:p>
            <a:pPr indent="0">
              <a:buNone/>
            </a:pPr>
            <a:r>
              <a:rPr lang="nl-NL" dirty="0"/>
              <a:t>Hoe hoger de PAR-waarde per Watt, des te efficiënter de lamp.</a:t>
            </a:r>
          </a:p>
          <a:p>
            <a:pPr indent="0">
              <a:buNone/>
            </a:pPr>
            <a:endParaRPr lang="nl-NL" dirty="0"/>
          </a:p>
          <a:p>
            <a:pPr indent="0">
              <a:buNone/>
            </a:pPr>
            <a:endParaRPr lang="nl-NL" dirty="0"/>
          </a:p>
          <a:p>
            <a:pPr indent="0">
              <a:buNone/>
            </a:pPr>
            <a:r>
              <a:rPr lang="nl-NL" dirty="0"/>
              <a:t>Watt is het vermogen van een lamp</a:t>
            </a:r>
          </a:p>
          <a:p>
            <a:pPr indent="0">
              <a:buNone/>
            </a:pPr>
            <a:endParaRPr lang="nl-NL" dirty="0"/>
          </a:p>
          <a:p>
            <a:pPr indent="0">
              <a:buNone/>
            </a:pPr>
            <a:endParaRPr lang="nl-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8938" y="5249918"/>
            <a:ext cx="4531106" cy="140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3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1000"/>
                                        <p:tgtEl>
                                          <p:spTgt spid="5122"/>
                                        </p:tgtEl>
                                      </p:cBhvr>
                                    </p:animEffect>
                                    <p:anim calcmode="lin" valueType="num">
                                      <p:cBhvr>
                                        <p:cTn id="36" dur="1000" fill="hold"/>
                                        <p:tgtEl>
                                          <p:spTgt spid="5122"/>
                                        </p:tgtEl>
                                        <p:attrNameLst>
                                          <p:attrName>ppt_x</p:attrName>
                                        </p:attrNameLst>
                                      </p:cBhvr>
                                      <p:tavLst>
                                        <p:tav tm="0">
                                          <p:val>
                                            <p:strVal val="#ppt_x"/>
                                          </p:val>
                                        </p:tav>
                                        <p:tav tm="100000">
                                          <p:val>
                                            <p:strVal val="#ppt_x"/>
                                          </p:val>
                                        </p:tav>
                                      </p:tavLst>
                                    </p:anim>
                                    <p:anim calcmode="lin" valueType="num">
                                      <p:cBhvr>
                                        <p:cTn id="3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a:t>Lumen</a:t>
            </a:r>
            <a:r>
              <a:rPr lang="nl-NL" dirty="0"/>
              <a:t> </a:t>
            </a:r>
            <a:r>
              <a:rPr lang="nl-NL" sz="3200" dirty="0"/>
              <a:t>&amp; Lux</a:t>
            </a:r>
          </a:p>
        </p:txBody>
      </p:sp>
      <p:sp>
        <p:nvSpPr>
          <p:cNvPr id="3" name="Tijdelijke aanduiding voor tekst 2"/>
          <p:cNvSpPr>
            <a:spLocks noGrp="1"/>
          </p:cNvSpPr>
          <p:nvPr>
            <p:ph type="body" sz="quarter" idx="10"/>
          </p:nvPr>
        </p:nvSpPr>
        <p:spPr>
          <a:xfrm>
            <a:off x="756000" y="1476000"/>
            <a:ext cx="9805320" cy="4680000"/>
          </a:xfrm>
        </p:spPr>
        <p:txBody>
          <a:bodyPr>
            <a:normAutofit fontScale="62500" lnSpcReduction="20000"/>
          </a:bodyPr>
          <a:lstStyle/>
          <a:p>
            <a:pPr indent="0">
              <a:buNone/>
            </a:pPr>
            <a:r>
              <a:rPr lang="nl-NL" sz="2900" b="1" dirty="0"/>
              <a:t>Lumen:</a:t>
            </a:r>
          </a:p>
          <a:p>
            <a:pPr indent="0">
              <a:buNone/>
            </a:pPr>
            <a:r>
              <a:rPr lang="nl-NL" sz="2900" dirty="0"/>
              <a:t>Lumen is de eenheid van de lichtstroom. Dit geeft de totale lichthoeveelheid aan die de lichtbron zelf uitstraalt, ongeacht in welke richting dit is. Bij Lumen is vooral de efficiëntie van belang, omdat deze aangeeft hoe efficiënt de lichtbron stroom omzet in licht. </a:t>
            </a:r>
          </a:p>
          <a:p>
            <a:pPr indent="0">
              <a:buNone/>
            </a:pPr>
            <a:br>
              <a:rPr lang="nl-NL" sz="2900" dirty="0"/>
            </a:br>
            <a:r>
              <a:rPr lang="nl-NL" sz="2900" b="1" dirty="0"/>
              <a:t>Lux:</a:t>
            </a:r>
          </a:p>
          <a:p>
            <a:pPr indent="0">
              <a:buNone/>
            </a:pPr>
            <a:r>
              <a:rPr lang="nl-NL" sz="2900" dirty="0"/>
              <a:t>Lux is ook een eenheid voor lichtsterkte, maar dan voor de lichthoeveelheid die op een oppervlakte terechtkomt. Hierbij is het dus wel belangrijk in welke richting de lichtbron schijnt. Als bij een lamp de hoeveelheid Lux aangegeven staat is dat meestal in het centrum van de bundel, waar de lichtsterkte het hoogst is.</a:t>
            </a:r>
          </a:p>
          <a:p>
            <a:pPr indent="0">
              <a:buNone/>
            </a:pPr>
            <a:endParaRPr lang="nl-NL" sz="2900" dirty="0"/>
          </a:p>
          <a:p>
            <a:pPr indent="0">
              <a:buNone/>
            </a:pPr>
            <a:br>
              <a:rPr lang="nl-NL" sz="2900" dirty="0"/>
            </a:br>
            <a:r>
              <a:rPr lang="nl-NL" sz="2900" b="1" dirty="0"/>
              <a:t>Het verschil:</a:t>
            </a:r>
          </a:p>
          <a:p>
            <a:pPr indent="0">
              <a:buNone/>
            </a:pPr>
            <a:r>
              <a:rPr lang="nl-NL" sz="2900" dirty="0"/>
              <a:t>Lumen en Lux verschillen van elkaar doordat Lux rekening houdt met het oppervlakte waarover de hoeveelheid licht (Lumen) verspreid wordt. Het verschil is te verklaren met onderstaand voorbeeld:</a:t>
            </a:r>
          </a:p>
          <a:p>
            <a:pPr indent="0">
              <a:buNone/>
            </a:pPr>
            <a:endParaRPr lang="nl-NL" dirty="0"/>
          </a:p>
          <a:p>
            <a:pPr indent="0">
              <a:buNone/>
            </a:pPr>
            <a:br>
              <a:rPr lang="nl-NL" dirty="0"/>
            </a:br>
            <a:r>
              <a:rPr lang="nl-NL" i="1" dirty="0"/>
              <a:t>Een lichtbron van 500 Lumen verlicht 1 vierkante meter met 500 Lux. Dezelfde lichtbron die 10 vierkante meter moet verlichten, verlicht dit oppervlakte met slechts 50 Lux.</a:t>
            </a:r>
            <a:endParaRPr lang="nl-NL" dirty="0"/>
          </a:p>
          <a:p>
            <a:endParaRPr lang="nl-NL" dirty="0"/>
          </a:p>
        </p:txBody>
      </p:sp>
    </p:spTree>
    <p:extLst>
      <p:ext uri="{BB962C8B-B14F-4D97-AF65-F5344CB8AC3E}">
        <p14:creationId xmlns:p14="http://schemas.microsoft.com/office/powerpoint/2010/main" val="12083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1229360" y="1615440"/>
            <a:ext cx="8351520" cy="2677656"/>
          </a:xfrm>
          <a:prstGeom prst="rect">
            <a:avLst/>
          </a:prstGeom>
          <a:noFill/>
        </p:spPr>
        <p:txBody>
          <a:bodyPr wrap="square" rtlCol="0">
            <a:spAutoFit/>
          </a:bodyPr>
          <a:lstStyle/>
          <a:p>
            <a:pPr marL="285750" indent="-285750">
              <a:buFont typeface="Arial" panose="020B0604020202020204" pitchFamily="34" charset="0"/>
              <a:buChar char="•"/>
            </a:pPr>
            <a:r>
              <a:rPr lang="nl-NL" sz="2800" dirty="0"/>
              <a:t>Les 1: Kleur licht</a:t>
            </a:r>
          </a:p>
          <a:p>
            <a:pPr marL="285750" indent="-285750">
              <a:buFont typeface="Arial" panose="020B0604020202020204" pitchFamily="34" charset="0"/>
              <a:buChar char="•"/>
            </a:pPr>
            <a:r>
              <a:rPr lang="nl-NL" sz="2800" dirty="0"/>
              <a:t>Les 2: Licht</a:t>
            </a:r>
          </a:p>
          <a:p>
            <a:pPr marL="285750" indent="-285750">
              <a:buFont typeface="Arial" panose="020B0604020202020204" pitchFamily="34" charset="0"/>
              <a:buChar char="•"/>
            </a:pPr>
            <a:r>
              <a:rPr lang="nl-NL" sz="2800" dirty="0"/>
              <a:t>Les 3: Licht meten</a:t>
            </a:r>
          </a:p>
          <a:p>
            <a:pPr marL="285750" indent="-285750">
              <a:buFont typeface="Arial" panose="020B0604020202020204" pitchFamily="34" charset="0"/>
              <a:buChar char="•"/>
            </a:pPr>
            <a:r>
              <a:rPr lang="nl-NL" sz="2800" dirty="0"/>
              <a:t>Les 4: Hoeveelheid licht</a:t>
            </a:r>
          </a:p>
          <a:p>
            <a:pPr marL="285750" indent="-285750">
              <a:buFont typeface="Arial" panose="020B0604020202020204" pitchFamily="34" charset="0"/>
              <a:buChar char="•"/>
            </a:pPr>
            <a:r>
              <a:rPr lang="nl-NL" sz="2800" dirty="0"/>
              <a:t>Les 5: Herhaling</a:t>
            </a:r>
          </a:p>
          <a:p>
            <a:pPr marL="285750" indent="-285750">
              <a:buFont typeface="Arial" panose="020B0604020202020204" pitchFamily="34" charset="0"/>
              <a:buChar char="•"/>
            </a:pPr>
            <a:r>
              <a:rPr lang="nl-NL" sz="2800" dirty="0"/>
              <a:t>Les 6: Toets</a:t>
            </a:r>
          </a:p>
        </p:txBody>
      </p:sp>
    </p:spTree>
    <p:extLst>
      <p:ext uri="{BB962C8B-B14F-4D97-AF65-F5344CB8AC3E}">
        <p14:creationId xmlns:p14="http://schemas.microsoft.com/office/powerpoint/2010/main" val="28521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036000" cy="498420"/>
          </a:xfrm>
        </p:spPr>
        <p:txBody>
          <a:bodyPr>
            <a:normAutofit/>
          </a:bodyPr>
          <a:lstStyle/>
          <a:p>
            <a:r>
              <a:rPr lang="nl-NL" sz="3200" dirty="0"/>
              <a:t>Wat doet licht?</a:t>
            </a:r>
          </a:p>
        </p:txBody>
      </p:sp>
      <p:sp>
        <p:nvSpPr>
          <p:cNvPr id="3" name="Tijdelijke aanduiding voor inhoud 2"/>
          <p:cNvSpPr>
            <a:spLocks noGrp="1"/>
          </p:cNvSpPr>
          <p:nvPr>
            <p:ph idx="1"/>
          </p:nvPr>
        </p:nvSpPr>
        <p:spPr>
          <a:xfrm>
            <a:off x="756000" y="1166018"/>
            <a:ext cx="8229600" cy="4525963"/>
          </a:xfrm>
        </p:spPr>
        <p:txBody>
          <a:bodyPr>
            <a:normAutofit/>
          </a:bodyPr>
          <a:lstStyle/>
          <a:p>
            <a:pPr indent="0">
              <a:buNone/>
            </a:pPr>
            <a:r>
              <a:rPr lang="nl-NL" dirty="0"/>
              <a:t>Planten kijken vooral naar de hoeveelheid lichtdeeltjes die op hun bladeren vallen. Deze lichtdeeltjes, die ook wel fotonen worden genoemd, brengen het fotosynthese proces op gang.</a:t>
            </a:r>
          </a:p>
          <a:p>
            <a:endParaRPr lang="nl-NL" dirty="0"/>
          </a:p>
          <a:p>
            <a:pPr indent="0">
              <a:buNone/>
            </a:pPr>
            <a:r>
              <a:rPr lang="nl-NL" dirty="0"/>
              <a:t>Zonder lichtenergie is een plant niet in staat om chemische energie, in de vorm van glucose, aan te maken. Wanneer een plant een langere tijd minder energie kan aanmaken dan er verbruikt wordt, dan gaat de vitaliteit van de plant achteruit. Uiteindelijk kan een plant die te weinig licht krijgt zelfs dood gaan.</a:t>
            </a:r>
          </a:p>
        </p:txBody>
      </p:sp>
      <p:pic>
        <p:nvPicPr>
          <p:cNvPr id="1028" name="Picture 4" descr="Lichttherapie - Vereniging voor Mensen met Constitutioneel Eczeem">
            <a:extLst>
              <a:ext uri="{FF2B5EF4-FFF2-40B4-BE49-F238E27FC236}">
                <a16:creationId xmlns:a16="http://schemas.microsoft.com/office/drawing/2014/main" id="{1E3E3A9A-FD01-44B9-8133-F56DDD6A27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0" y="5046526"/>
            <a:ext cx="3373452" cy="1811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67918" y="753052"/>
            <a:ext cx="7661732" cy="584775"/>
          </a:xfrm>
          <a:prstGeom prst="rect">
            <a:avLst/>
          </a:prstGeom>
          <a:noFill/>
        </p:spPr>
        <p:txBody>
          <a:bodyPr wrap="square" rtlCol="0">
            <a:spAutoFit/>
          </a:bodyPr>
          <a:lstStyle/>
          <a:p>
            <a:r>
              <a:rPr lang="nl-NL" sz="3200" b="1" dirty="0"/>
              <a:t>Hoe reageert een plant op licht?</a:t>
            </a:r>
          </a:p>
        </p:txBody>
      </p:sp>
      <p:sp>
        <p:nvSpPr>
          <p:cNvPr id="4" name="Tekstvak 3">
            <a:extLst>
              <a:ext uri="{FF2B5EF4-FFF2-40B4-BE49-F238E27FC236}">
                <a16:creationId xmlns:a16="http://schemas.microsoft.com/office/drawing/2014/main" id="{BE5E9AAC-8AFC-4CA9-B89F-13D11A0216BE}"/>
              </a:ext>
            </a:extLst>
          </p:cNvPr>
          <p:cNvSpPr txBox="1"/>
          <p:nvPr/>
        </p:nvSpPr>
        <p:spPr>
          <a:xfrm>
            <a:off x="967918" y="1737361"/>
            <a:ext cx="8907602" cy="4708981"/>
          </a:xfrm>
          <a:prstGeom prst="rect">
            <a:avLst/>
          </a:prstGeom>
          <a:noFill/>
        </p:spPr>
        <p:txBody>
          <a:bodyPr wrap="square" rtlCol="0">
            <a:spAutoFit/>
          </a:bodyPr>
          <a:lstStyle/>
          <a:p>
            <a:r>
              <a:rPr lang="nl-NL" sz="2000" dirty="0"/>
              <a:t>Naast het leveren van de energie voor fotosynthese, werkt licht ook als een informatiebron voor planten. </a:t>
            </a:r>
          </a:p>
          <a:p>
            <a:endParaRPr lang="nl-NL" sz="2000" dirty="0"/>
          </a:p>
          <a:p>
            <a:r>
              <a:rPr lang="nl-NL" sz="2000" dirty="0"/>
              <a:t>Verschillende lichtspectra geven de plant een indicatie over de omgeving, en geeft de plant informatie over hoe de plant kan overleven en nog beter, kan gedijen en reproduceren. </a:t>
            </a:r>
          </a:p>
          <a:p>
            <a:endParaRPr lang="nl-NL" sz="2000" dirty="0"/>
          </a:p>
          <a:p>
            <a:r>
              <a:rPr lang="nl-NL" sz="2000" dirty="0"/>
              <a:t>Daarom is de samenstelling van het licht net zo belangrijk als de totale hoeveelheid licht die voor fotosynthese wordt gebruikt. Het lichtspectrum in het bereik tussen 300 en 800 nm veroorzaakt in de plant de reactie om zich te gaan ontwikkelen</a:t>
            </a:r>
          </a:p>
          <a:p>
            <a:endParaRPr lang="nl-NL" sz="2000" dirty="0"/>
          </a:p>
          <a:p>
            <a:r>
              <a:rPr lang="nl-NL" sz="2000" dirty="0"/>
              <a:t>Een plant krijgt via speciale pigmenten (fotoreceptoren) informatie uit het licht. Deze fotoreceptoren zijn gevoelig voor verschillende golflengten van het lichtspectrum.</a:t>
            </a:r>
          </a:p>
        </p:txBody>
      </p:sp>
    </p:spTree>
    <p:extLst>
      <p:ext uri="{BB962C8B-B14F-4D97-AF65-F5344CB8AC3E}">
        <p14:creationId xmlns:p14="http://schemas.microsoft.com/office/powerpoint/2010/main" val="244910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59358" y="945007"/>
            <a:ext cx="5741582" cy="584775"/>
          </a:xfrm>
          <a:prstGeom prst="rect">
            <a:avLst/>
          </a:prstGeom>
          <a:noFill/>
        </p:spPr>
        <p:txBody>
          <a:bodyPr wrap="square" rtlCol="0">
            <a:spAutoFit/>
          </a:bodyPr>
          <a:lstStyle/>
          <a:p>
            <a:r>
              <a:rPr lang="nl-NL" sz="3200" b="1" dirty="0"/>
              <a:t>Fotoreceptoren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39368" y="2011701"/>
            <a:ext cx="8587562" cy="4524315"/>
          </a:xfrm>
          <a:prstGeom prst="rect">
            <a:avLst/>
          </a:prstGeom>
          <a:noFill/>
        </p:spPr>
        <p:txBody>
          <a:bodyPr wrap="square" rtlCol="0">
            <a:spAutoFit/>
          </a:bodyPr>
          <a:lstStyle/>
          <a:p>
            <a:r>
              <a:rPr lang="nl-NL" sz="2400" dirty="0"/>
              <a:t>Een plant krijgt via speciale pigmenten (fotoreceptoren) informatie uit het licht. Deze fotoreceptoren zijn gevoelig voor verschillende golflengten van het lichtspectrum.</a:t>
            </a:r>
          </a:p>
          <a:p>
            <a:endParaRPr lang="nl-NL" sz="2400" dirty="0"/>
          </a:p>
          <a:p>
            <a:endParaRPr lang="nl-NL" sz="2400" dirty="0"/>
          </a:p>
          <a:p>
            <a:r>
              <a:rPr lang="nl-NL" sz="2400" dirty="0"/>
              <a:t>Er zijn drie groepen fotoreceptoren:</a:t>
            </a:r>
          </a:p>
          <a:p>
            <a:pPr marL="342900" indent="-342900">
              <a:buFont typeface="+mj-lt"/>
              <a:buAutoNum type="arabicPeriod"/>
            </a:pPr>
            <a:r>
              <a:rPr lang="nl-NL" sz="2400" b="1" dirty="0" err="1"/>
              <a:t>Fototropinen</a:t>
            </a:r>
            <a:endParaRPr lang="nl-NL" sz="2400" b="1" dirty="0"/>
          </a:p>
          <a:p>
            <a:pPr marL="342900" indent="-342900">
              <a:buFont typeface="+mj-lt"/>
              <a:buAutoNum type="arabicPeriod"/>
            </a:pPr>
            <a:r>
              <a:rPr lang="nl-NL" sz="2400" b="1" dirty="0"/>
              <a:t>Cryptochromen</a:t>
            </a:r>
          </a:p>
          <a:p>
            <a:pPr marL="342900" indent="-342900">
              <a:buFont typeface="+mj-lt"/>
              <a:buAutoNum type="arabicPeriod"/>
            </a:pPr>
            <a:r>
              <a:rPr lang="nl-NL" sz="2400" b="1" dirty="0"/>
              <a:t>Fytochromen</a:t>
            </a:r>
          </a:p>
          <a:p>
            <a:endParaRPr lang="nl-NL" b="1" dirty="0"/>
          </a:p>
          <a:p>
            <a:endParaRPr lang="nl-NL" dirty="0"/>
          </a:p>
          <a:p>
            <a:endParaRPr lang="nl-NL" dirty="0"/>
          </a:p>
          <a:p>
            <a:endParaRPr lang="nl-NL" dirty="0"/>
          </a:p>
        </p:txBody>
      </p:sp>
    </p:spTree>
    <p:extLst>
      <p:ext uri="{BB962C8B-B14F-4D97-AF65-F5344CB8AC3E}">
        <p14:creationId xmlns:p14="http://schemas.microsoft.com/office/powerpoint/2010/main" val="365233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30758" y="798772"/>
            <a:ext cx="5741582" cy="584775"/>
          </a:xfrm>
          <a:prstGeom prst="rect">
            <a:avLst/>
          </a:prstGeom>
          <a:noFill/>
        </p:spPr>
        <p:txBody>
          <a:bodyPr wrap="square" rtlCol="0">
            <a:spAutoFit/>
          </a:bodyPr>
          <a:lstStyle/>
          <a:p>
            <a:r>
              <a:rPr lang="nl-NL" sz="3200" b="1" dirty="0" err="1"/>
              <a:t>Fototropinen</a:t>
            </a:r>
            <a:endParaRPr lang="nl-NL" sz="3200" b="1"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857250" y="1840251"/>
            <a:ext cx="9292590" cy="5447645"/>
          </a:xfrm>
          <a:prstGeom prst="rect">
            <a:avLst/>
          </a:prstGeom>
          <a:noFill/>
        </p:spPr>
        <p:txBody>
          <a:bodyPr wrap="square" rtlCol="0">
            <a:spAutoFit/>
          </a:bodyPr>
          <a:lstStyle/>
          <a:p>
            <a:r>
              <a:rPr lang="nl-NL" sz="2400" dirty="0" err="1"/>
              <a:t>Fototropinen</a:t>
            </a:r>
            <a:r>
              <a:rPr lang="nl-NL" sz="2400" dirty="0"/>
              <a:t> zijn verantwoordelijk voor fototropisme of plantenbeweging, en de beweging van chloroplast binnen de cel in reactie op de hoeveelheid licht.</a:t>
            </a:r>
          </a:p>
          <a:p>
            <a:endParaRPr lang="nl-NL" sz="2400" dirty="0"/>
          </a:p>
          <a:p>
            <a:r>
              <a:rPr lang="nl-NL" sz="2400" dirty="0" err="1"/>
              <a:t>Fototropinen</a:t>
            </a:r>
            <a:r>
              <a:rPr lang="nl-NL" sz="2400" dirty="0"/>
              <a:t> zorgen ervoor dat stengels naar het licht buigen en huidmondjes open gaan.</a:t>
            </a:r>
          </a:p>
          <a:p>
            <a:endParaRPr lang="nl-NL" sz="2400" dirty="0"/>
          </a:p>
          <a:p>
            <a:r>
              <a:rPr lang="nl-NL" sz="2400" dirty="0" err="1"/>
              <a:t>Fototropinen</a:t>
            </a:r>
            <a:r>
              <a:rPr lang="nl-NL" sz="2400" dirty="0"/>
              <a:t> zijn actief in het laagste bereik van golflengte (UV (A) en blauw</a:t>
            </a:r>
          </a:p>
          <a:p>
            <a:endParaRPr lang="nl-NL" sz="2400"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36027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88670" y="868680"/>
            <a:ext cx="7338150" cy="584775"/>
          </a:xfrm>
          <a:prstGeom prst="rect">
            <a:avLst/>
          </a:prstGeom>
          <a:noFill/>
        </p:spPr>
        <p:txBody>
          <a:bodyPr wrap="square" rtlCol="0">
            <a:spAutoFit/>
          </a:bodyPr>
          <a:lstStyle/>
          <a:p>
            <a:r>
              <a:rPr lang="nl-NL" sz="3200" b="1" dirty="0"/>
              <a:t>Cryptochromen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788670" y="1943121"/>
            <a:ext cx="8846820" cy="6555641"/>
          </a:xfrm>
          <a:prstGeom prst="rect">
            <a:avLst/>
          </a:prstGeom>
          <a:noFill/>
        </p:spPr>
        <p:txBody>
          <a:bodyPr wrap="square" rtlCol="0">
            <a:spAutoFit/>
          </a:bodyPr>
          <a:lstStyle/>
          <a:p>
            <a:r>
              <a:rPr lang="nl-NL" sz="2400" dirty="0"/>
              <a:t>Cryptochromen zijn pigmenten die de richting van het licht aanvoelen. </a:t>
            </a:r>
          </a:p>
          <a:p>
            <a:endParaRPr lang="nl-NL" sz="2400" dirty="0"/>
          </a:p>
          <a:p>
            <a:r>
              <a:rPr lang="nl-NL" sz="2400" dirty="0"/>
              <a:t>De remming van het verlengen van de stengel wordt geregeld door cryptochromen en het openen van de huidmondjes, de aanmaak van bladgroen (pigment) en het volgen van de zon door de bladeren.</a:t>
            </a:r>
          </a:p>
          <a:p>
            <a:endParaRPr lang="nl-NL" sz="2400" dirty="0"/>
          </a:p>
          <a:p>
            <a:r>
              <a:rPr lang="nl-NL" sz="2400" dirty="0"/>
              <a:t>Cryptochromen zijn actief in het laagste bereik van golflengte (UV (A) en blauw</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10796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40130" y="945007"/>
            <a:ext cx="5829390" cy="584775"/>
          </a:xfrm>
          <a:prstGeom prst="rect">
            <a:avLst/>
          </a:prstGeom>
          <a:noFill/>
        </p:spPr>
        <p:txBody>
          <a:bodyPr wrap="square" rtlCol="0">
            <a:spAutoFit/>
          </a:bodyPr>
          <a:lstStyle/>
          <a:p>
            <a:r>
              <a:rPr lang="nl-NL" sz="3200" b="1" dirty="0"/>
              <a:t>Fytochromen</a:t>
            </a:r>
          </a:p>
        </p:txBody>
      </p:sp>
      <p:sp>
        <p:nvSpPr>
          <p:cNvPr id="4" name="Tekstvak 3">
            <a:extLst>
              <a:ext uri="{FF2B5EF4-FFF2-40B4-BE49-F238E27FC236}">
                <a16:creationId xmlns:a16="http://schemas.microsoft.com/office/drawing/2014/main" id="{BE5E9AAC-8AFC-4CA9-B89F-13D11A0216BE}"/>
              </a:ext>
            </a:extLst>
          </p:cNvPr>
          <p:cNvSpPr txBox="1"/>
          <p:nvPr/>
        </p:nvSpPr>
        <p:spPr>
          <a:xfrm>
            <a:off x="1040130" y="1988841"/>
            <a:ext cx="8008198" cy="3693319"/>
          </a:xfrm>
          <a:prstGeom prst="rect">
            <a:avLst/>
          </a:prstGeom>
          <a:noFill/>
        </p:spPr>
        <p:txBody>
          <a:bodyPr wrap="square" rtlCol="0">
            <a:spAutoFit/>
          </a:bodyPr>
          <a:lstStyle/>
          <a:p>
            <a:r>
              <a:rPr lang="nl-NL" sz="2400" dirty="0"/>
              <a:t>Fytochromen hebben de grootste invloed op fotomorfogenese</a:t>
            </a:r>
          </a:p>
          <a:p>
            <a:endParaRPr lang="nl-NL" sz="2400" dirty="0"/>
          </a:p>
          <a:p>
            <a:r>
              <a:rPr lang="nl-NL" sz="2400" dirty="0"/>
              <a:t>Het verlengen van de stengel, vermijden van schaduw, chlorofylsynthese  (aanmaak van chlorofyl) en de reactie om te bloeien zijn allemaal functies die door </a:t>
            </a:r>
            <a:r>
              <a:rPr lang="nl-NL" sz="2400" dirty="0" err="1"/>
              <a:t>fytochroom</a:t>
            </a:r>
            <a:r>
              <a:rPr lang="nl-NL" sz="2400" dirty="0"/>
              <a:t> zijn geregeld.</a:t>
            </a:r>
          </a:p>
          <a:p>
            <a:endParaRPr lang="nl-NL" sz="2400" dirty="0"/>
          </a:p>
          <a:p>
            <a:r>
              <a:rPr lang="nl-NL" sz="2400" dirty="0"/>
              <a:t>Fytochromen zijn gevoelig voor rood en ver-rood licht.</a:t>
            </a:r>
          </a:p>
          <a:p>
            <a:endParaRPr lang="nl-NL" dirty="0"/>
          </a:p>
        </p:txBody>
      </p:sp>
    </p:spTree>
    <p:extLst>
      <p:ext uri="{BB962C8B-B14F-4D97-AF65-F5344CB8AC3E}">
        <p14:creationId xmlns:p14="http://schemas.microsoft.com/office/powerpoint/2010/main" val="6241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Lichtenergie</a:t>
            </a:r>
          </a:p>
        </p:txBody>
      </p:sp>
      <p:sp>
        <p:nvSpPr>
          <p:cNvPr id="3" name="Tijdelijke aanduiding voor inhoud 2"/>
          <p:cNvSpPr>
            <a:spLocks noGrp="1"/>
          </p:cNvSpPr>
          <p:nvPr>
            <p:ph idx="1"/>
          </p:nvPr>
        </p:nvSpPr>
        <p:spPr>
          <a:xfrm>
            <a:off x="756000" y="1943100"/>
            <a:ext cx="8879490" cy="4480560"/>
          </a:xfrm>
        </p:spPr>
        <p:txBody>
          <a:bodyPr>
            <a:normAutofit/>
          </a:bodyPr>
          <a:lstStyle/>
          <a:p>
            <a:pPr indent="0">
              <a:buNone/>
            </a:pPr>
            <a:r>
              <a:rPr lang="nl-NL" dirty="0"/>
              <a:t>Licht komt binnen in golflengtes. </a:t>
            </a:r>
          </a:p>
          <a:p>
            <a:pPr indent="0">
              <a:buNone/>
            </a:pPr>
            <a:endParaRPr lang="nl-NL" dirty="0"/>
          </a:p>
          <a:p>
            <a:pPr indent="0">
              <a:buNone/>
            </a:pPr>
            <a:r>
              <a:rPr lang="nl-NL" dirty="0"/>
              <a:t>Hoe vaak de golf op en neer gaat bepaald welke kleur de foton heeft. Een "blauwe" foton gaat in dezelfde periode vaker op en neer dan een "groene" foton, en deze gaat weer vaker op en neer dan een "rode" foton. </a:t>
            </a:r>
          </a:p>
          <a:p>
            <a:endParaRPr lang="nl-NL" dirty="0"/>
          </a:p>
          <a:p>
            <a:pPr indent="0">
              <a:buNone/>
            </a:pPr>
            <a:r>
              <a:rPr lang="nl-NL" dirty="0"/>
              <a:t>De golflengte van een foton bepaald niet alleen de kleur, maar ook hoeveel energie de foton met zich mee draagt. Hoe korter de golflengte, hoe meer energie de foton met zich mee draagt. </a:t>
            </a:r>
          </a:p>
        </p:txBody>
      </p:sp>
      <p:pic>
        <p:nvPicPr>
          <p:cNvPr id="5" name="Picture 2">
            <a:extLst>
              <a:ext uri="{FF2B5EF4-FFF2-40B4-BE49-F238E27FC236}">
                <a16:creationId xmlns:a16="http://schemas.microsoft.com/office/drawing/2014/main" id="{A2B2206C-C0B6-4F84-B9BB-92CAC0566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5490" y="156088"/>
            <a:ext cx="2493609" cy="261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1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1251" y="437735"/>
            <a:ext cx="8229600" cy="634082"/>
          </a:xfrm>
        </p:spPr>
        <p:txBody>
          <a:bodyPr>
            <a:normAutofit/>
          </a:bodyPr>
          <a:lstStyle/>
          <a:p>
            <a:r>
              <a:rPr lang="nl-NL" sz="3200" dirty="0"/>
              <a:t>Licht spectrum</a:t>
            </a:r>
          </a:p>
        </p:txBody>
      </p:sp>
      <p:sp>
        <p:nvSpPr>
          <p:cNvPr id="3" name="Tijdelijke aanduiding voor inhoud 2"/>
          <p:cNvSpPr>
            <a:spLocks noGrp="1"/>
          </p:cNvSpPr>
          <p:nvPr>
            <p:ph idx="1"/>
          </p:nvPr>
        </p:nvSpPr>
        <p:spPr>
          <a:xfrm>
            <a:off x="511251" y="1071817"/>
            <a:ext cx="9699549" cy="4525963"/>
          </a:xfrm>
        </p:spPr>
        <p:txBody>
          <a:bodyPr>
            <a:normAutofit/>
          </a:bodyPr>
          <a:lstStyle/>
          <a:p>
            <a:endParaRPr lang="nl-NL" dirty="0"/>
          </a:p>
          <a:p>
            <a:pPr indent="0">
              <a:buNone/>
            </a:pPr>
            <a:r>
              <a:rPr lang="nl-NL" sz="2200" dirty="0"/>
              <a:t>Uv-licht heeft een golflengte onder de 400 </a:t>
            </a:r>
            <a:r>
              <a:rPr lang="nl-NL" sz="2200" dirty="0" err="1"/>
              <a:t>nm</a:t>
            </a:r>
            <a:r>
              <a:rPr lang="nl-NL" sz="2200" dirty="0"/>
              <a:t> en bevat daardoor zo veel energie dat het zowel onze huidcellen als de cellen van een plant kan beschadigen. </a:t>
            </a:r>
          </a:p>
          <a:p>
            <a:endParaRPr lang="nl-NL" sz="2200" dirty="0"/>
          </a:p>
          <a:p>
            <a:pPr indent="0">
              <a:buNone/>
            </a:pPr>
            <a:r>
              <a:rPr lang="nl-NL" sz="2200" dirty="0"/>
              <a:t>Voor lichtgolven boven de 800 </a:t>
            </a:r>
            <a:r>
              <a:rPr lang="nl-NL" sz="2200" dirty="0" err="1"/>
              <a:t>nm</a:t>
            </a:r>
            <a:r>
              <a:rPr lang="nl-NL" sz="2200" dirty="0"/>
              <a:t>, zoals infrarood licht, geldt dat deze golven atomen kunnen laten vibreren. Het vibreren veroorzaakt warmte. Wanneer een plant energie uit deze lichtgolven zou gebruiken, dan zouden ze beschadigen door de hitte. </a:t>
            </a:r>
          </a:p>
          <a:p>
            <a:endParaRPr lang="nl-NL" sz="2200" dirty="0"/>
          </a:p>
          <a:p>
            <a:pPr indent="0">
              <a:buNone/>
            </a:pPr>
            <a:r>
              <a:rPr lang="nl-NL" sz="2200" dirty="0"/>
              <a:t>Door het licht met een golflengte tussen de 400 en 700 </a:t>
            </a:r>
            <a:r>
              <a:rPr lang="nl-NL" sz="2200" dirty="0" err="1"/>
              <a:t>nm</a:t>
            </a:r>
            <a:r>
              <a:rPr lang="nl-NL" sz="2200" dirty="0"/>
              <a:t> te gebruiken voor de fotosynthese, beschermd de plant zich dus tegen de gevaren van licht onder de 400 </a:t>
            </a:r>
            <a:r>
              <a:rPr lang="nl-NL" sz="2200" dirty="0" err="1"/>
              <a:t>nm</a:t>
            </a:r>
            <a:r>
              <a:rPr lang="nl-NL" sz="2200" dirty="0"/>
              <a:t> en boven de 700 nm.</a:t>
            </a:r>
          </a:p>
          <a:p>
            <a:endParaRPr lang="nl-NL" sz="2200" dirty="0"/>
          </a:p>
          <a:p>
            <a:endParaRPr lang="nl-NL" dirty="0"/>
          </a:p>
        </p:txBody>
      </p:sp>
    </p:spTree>
    <p:extLst>
      <p:ext uri="{BB962C8B-B14F-4D97-AF65-F5344CB8AC3E}">
        <p14:creationId xmlns:p14="http://schemas.microsoft.com/office/powerpoint/2010/main" val="29937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42950" y="572980"/>
            <a:ext cx="10081260" cy="584775"/>
          </a:xfrm>
          <a:prstGeom prst="rect">
            <a:avLst/>
          </a:prstGeom>
          <a:noFill/>
        </p:spPr>
        <p:txBody>
          <a:bodyPr wrap="square" rtlCol="0">
            <a:spAutoFit/>
          </a:bodyPr>
          <a:lstStyle/>
          <a:p>
            <a:r>
              <a:rPr lang="nl-NL" sz="3200" b="1" dirty="0"/>
              <a:t>Invloed van UV straling op micro-organismen</a:t>
            </a:r>
            <a:endParaRPr lang="nl-NL" sz="3200" dirty="0"/>
          </a:p>
        </p:txBody>
      </p:sp>
      <p:sp>
        <p:nvSpPr>
          <p:cNvPr id="4" name="Tekstvak 3">
            <a:extLst>
              <a:ext uri="{FF2B5EF4-FFF2-40B4-BE49-F238E27FC236}">
                <a16:creationId xmlns:a16="http://schemas.microsoft.com/office/drawing/2014/main" id="{BE5E9AAC-8AFC-4CA9-B89F-13D11A0216BE}"/>
              </a:ext>
            </a:extLst>
          </p:cNvPr>
          <p:cNvSpPr txBox="1"/>
          <p:nvPr/>
        </p:nvSpPr>
        <p:spPr>
          <a:xfrm>
            <a:off x="742950" y="1527294"/>
            <a:ext cx="8881110" cy="3416320"/>
          </a:xfrm>
          <a:prstGeom prst="rect">
            <a:avLst/>
          </a:prstGeom>
          <a:noFill/>
        </p:spPr>
        <p:txBody>
          <a:bodyPr wrap="square" rtlCol="0">
            <a:spAutoFit/>
          </a:bodyPr>
          <a:lstStyle/>
          <a:p>
            <a:r>
              <a:rPr lang="nl-NL" sz="2400" dirty="0" err="1"/>
              <a:t>UV-stralen</a:t>
            </a:r>
            <a:r>
              <a:rPr lang="nl-NL" sz="2400" dirty="0"/>
              <a:t> zijn dodelijk voor micro-organismen.</a:t>
            </a:r>
            <a:br>
              <a:rPr lang="nl-NL" sz="2400" dirty="0"/>
            </a:br>
            <a:r>
              <a:rPr lang="nl-NL" sz="2400" dirty="0"/>
              <a:t>De golflengtes die verantwoordelijk zijn voor dit effect, bevinden zich tussen 240 - 280 nanometer (nm) met een piek bij 265 nm.</a:t>
            </a:r>
          </a:p>
          <a:p>
            <a:endParaRPr lang="nl-NL" sz="2400" dirty="0"/>
          </a:p>
          <a:p>
            <a:r>
              <a:rPr lang="nl-NL" sz="2400" dirty="0"/>
              <a:t>Dit gebied wordt ook wel UV-C genoemd, net buiten het deel van het spectrum dat voor mens waarneembaar is</a:t>
            </a:r>
          </a:p>
          <a:p>
            <a:endParaRPr lang="nl-NL" sz="2400" dirty="0"/>
          </a:p>
          <a:p>
            <a:r>
              <a:rPr lang="nl-NL" sz="2400" dirty="0"/>
              <a:t>Het DNA van micro-organismen absorbeert deze kortgolvige en energierijke UV-C stralen waardoor het DNA beschadigd wordt. </a:t>
            </a:r>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rotWithShape="1">
          <a:blip r:embed="rId2"/>
          <a:srcRect b="9419"/>
          <a:stretch/>
        </p:blipFill>
        <p:spPr>
          <a:xfrm>
            <a:off x="8103871" y="4943614"/>
            <a:ext cx="3982686" cy="1927166"/>
          </a:xfrm>
          <a:prstGeom prst="rect">
            <a:avLst/>
          </a:prstGeom>
        </p:spPr>
      </p:pic>
    </p:spTree>
    <p:extLst>
      <p:ext uri="{BB962C8B-B14F-4D97-AF65-F5344CB8AC3E}">
        <p14:creationId xmlns:p14="http://schemas.microsoft.com/office/powerpoint/2010/main" val="346409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Hoeveelheid licht</a:t>
            </a:r>
          </a:p>
        </p:txBody>
      </p:sp>
      <p:sp>
        <p:nvSpPr>
          <p:cNvPr id="4" name="Tijdelijke aanduiding voor inhoud 3"/>
          <p:cNvSpPr>
            <a:spLocks noGrp="1"/>
          </p:cNvSpPr>
          <p:nvPr>
            <p:ph idx="1"/>
          </p:nvPr>
        </p:nvSpPr>
        <p:spPr>
          <a:xfrm>
            <a:off x="756000" y="1597499"/>
            <a:ext cx="10251090" cy="5077905"/>
          </a:xfrm>
        </p:spPr>
        <p:txBody>
          <a:bodyPr>
            <a:normAutofit fontScale="92500"/>
          </a:bodyPr>
          <a:lstStyle/>
          <a:p>
            <a:pPr indent="0">
              <a:buNone/>
            </a:pPr>
            <a:r>
              <a:rPr lang="nl-NL" dirty="0"/>
              <a:t>Aan één minuut licht heeft een plant niet voldoende voor het </a:t>
            </a:r>
            <a:r>
              <a:rPr lang="nl-NL" sz="2200" dirty="0"/>
              <a:t>fotosynthese</a:t>
            </a:r>
            <a:r>
              <a:rPr lang="nl-NL" dirty="0"/>
              <a:t> proces, daarom moet we weten hoeveel licht een plant nodig heeft.</a:t>
            </a:r>
          </a:p>
          <a:p>
            <a:endParaRPr lang="nl-NL" sz="2000" dirty="0"/>
          </a:p>
          <a:p>
            <a:pPr indent="0">
              <a:buNone/>
            </a:pPr>
            <a:r>
              <a:rPr lang="nl-NL" dirty="0"/>
              <a:t>De hoeveelheid licht die een plant per dag nodig heeft, wordt aangeduid met de term </a:t>
            </a:r>
            <a:r>
              <a:rPr lang="nl-NL" b="1" dirty="0"/>
              <a:t>daglicht integraal </a:t>
            </a:r>
            <a:r>
              <a:rPr lang="nl-NL" dirty="0"/>
              <a:t>of met de afkorting </a:t>
            </a:r>
            <a:r>
              <a:rPr lang="nl-NL" b="1" dirty="0"/>
              <a:t>DLI.</a:t>
            </a:r>
          </a:p>
          <a:p>
            <a:endParaRPr lang="nl-NL" dirty="0"/>
          </a:p>
          <a:p>
            <a:pPr indent="0">
              <a:buNone/>
            </a:pPr>
            <a:r>
              <a:rPr lang="nl-NL" dirty="0"/>
              <a:t>Het daglicht integraal wordt weergeven in mol/m²/dag, wat staat voor het aantal mol licht dat per dag op een vierkante meter valt. 1 mol is gelijk aan 1.000.000 µmol. </a:t>
            </a:r>
          </a:p>
          <a:p>
            <a:endParaRPr lang="nl-NL" dirty="0"/>
          </a:p>
          <a:p>
            <a:pPr indent="0">
              <a:buNone/>
            </a:pPr>
            <a:r>
              <a:rPr lang="nl-NL" dirty="0"/>
              <a:t>(Wanneer er één mol per dag op een vierkante meter valt, dan zou er gemiddeld elke seconde van de dag ongeveer 11,6 µmol/m²/s op dezelfde vierkante meter moeten vallen. Omdat de meeste planten maar een deel van de dag licht krijgen, betekend dit dat er enkele uur per dag veel meer licht op de plant moet vallen, om de uren waarin er geen licht op de plant valt goed te maken)</a:t>
            </a:r>
          </a:p>
        </p:txBody>
      </p:sp>
      <p:sp>
        <p:nvSpPr>
          <p:cNvPr id="5" name="Rechthoek 4">
            <a:extLst>
              <a:ext uri="{FF2B5EF4-FFF2-40B4-BE49-F238E27FC236}">
                <a16:creationId xmlns:a16="http://schemas.microsoft.com/office/drawing/2014/main" id="{8EED4495-8C84-42B9-9F4A-96EF95F3E9CC}"/>
              </a:ext>
            </a:extLst>
          </p:cNvPr>
          <p:cNvSpPr/>
          <p:nvPr/>
        </p:nvSpPr>
        <p:spPr>
          <a:xfrm>
            <a:off x="2135560" y="5525999"/>
            <a:ext cx="7704856" cy="276999"/>
          </a:xfrm>
          <a:prstGeom prst="rect">
            <a:avLst/>
          </a:prstGeom>
        </p:spPr>
        <p:txBody>
          <a:bodyPr wrap="square">
            <a:spAutoFit/>
          </a:bodyPr>
          <a:lstStyle/>
          <a:p>
            <a:endParaRPr lang="nl-NL" sz="1200" dirty="0"/>
          </a:p>
        </p:txBody>
      </p:sp>
      <p:pic>
        <p:nvPicPr>
          <p:cNvPr id="4098" name="Picture 2" descr="Licht en planten: Bepalen of een plant voldoende licht krijgt met een  lichtmeter - foodplanting.com">
            <a:extLst>
              <a:ext uri="{FF2B5EF4-FFF2-40B4-BE49-F238E27FC236}">
                <a16:creationId xmlns:a16="http://schemas.microsoft.com/office/drawing/2014/main" id="{A3A5A69F-8334-451A-81C0-00ABCA1D8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215" y="182596"/>
            <a:ext cx="1143570" cy="114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5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1148317" y="1615440"/>
            <a:ext cx="8351520" cy="1477328"/>
          </a:xfrm>
          <a:prstGeom prst="rect">
            <a:avLst/>
          </a:prstGeom>
          <a:noFill/>
        </p:spPr>
        <p:txBody>
          <a:bodyPr wrap="square" rtlCol="0">
            <a:spAutoFit/>
          </a:bodyPr>
          <a:lstStyle/>
          <a:p>
            <a:pPr marL="285750" indent="-285750">
              <a:buFont typeface="Arial" panose="020B0604020202020204" pitchFamily="34" charset="0"/>
              <a:buChar char="•"/>
            </a:pPr>
            <a:r>
              <a:rPr lang="nl-NL" sz="2400" dirty="0"/>
              <a:t>herhaling</a:t>
            </a:r>
          </a:p>
          <a:p>
            <a:pPr marL="285750" indent="-285750">
              <a:buFont typeface="Arial" panose="020B0604020202020204" pitchFamily="34" charset="0"/>
              <a:buChar char="•"/>
            </a:pPr>
            <a:r>
              <a:rPr lang="nl-NL" sz="2400" dirty="0"/>
              <a:t>Meten praktijkproef</a:t>
            </a:r>
          </a:p>
          <a:p>
            <a:pPr marL="285750" indent="-285750">
              <a:buFont typeface="Arial" panose="020B0604020202020204" pitchFamily="34" charset="0"/>
              <a:buChar char="•"/>
            </a:pPr>
            <a:r>
              <a:rPr lang="nl-NL" sz="2400" dirty="0"/>
              <a:t>herhaling</a:t>
            </a:r>
          </a:p>
          <a:p>
            <a:pPr marL="285750" indent="-28575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a:blip r:embed="rId2"/>
          <a:stretch>
            <a:fillRect/>
          </a:stretch>
        </p:blipFill>
        <p:spPr>
          <a:xfrm>
            <a:off x="4777105" y="3613644"/>
            <a:ext cx="5078095" cy="2712728"/>
          </a:xfrm>
          <a:prstGeom prst="rect">
            <a:avLst/>
          </a:prstGeom>
        </p:spPr>
      </p:pic>
    </p:spTree>
    <p:extLst>
      <p:ext uri="{BB962C8B-B14F-4D97-AF65-F5344CB8AC3E}">
        <p14:creationId xmlns:p14="http://schemas.microsoft.com/office/powerpoint/2010/main" val="397745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9036000" cy="669870"/>
          </a:xfrm>
        </p:spPr>
        <p:txBody>
          <a:bodyPr>
            <a:normAutofit/>
          </a:bodyPr>
          <a:lstStyle/>
          <a:p>
            <a:r>
              <a:rPr lang="nl-NL" sz="3200" dirty="0"/>
              <a:t>Voorbeeld</a:t>
            </a:r>
          </a:p>
        </p:txBody>
      </p:sp>
      <p:sp>
        <p:nvSpPr>
          <p:cNvPr id="3" name="Tijdelijke aanduiding voor inhoud 2"/>
          <p:cNvSpPr>
            <a:spLocks noGrp="1"/>
          </p:cNvSpPr>
          <p:nvPr>
            <p:ph idx="1"/>
          </p:nvPr>
        </p:nvSpPr>
        <p:spPr>
          <a:xfrm>
            <a:off x="756000" y="1728000"/>
            <a:ext cx="9036000" cy="5130000"/>
          </a:xfrm>
        </p:spPr>
        <p:txBody>
          <a:bodyPr>
            <a:normAutofit/>
          </a:bodyPr>
          <a:lstStyle/>
          <a:p>
            <a:pPr indent="0">
              <a:buNone/>
            </a:pPr>
            <a:r>
              <a:rPr lang="nl-NL" dirty="0"/>
              <a:t>Een varen doet het bijvoorbeeld het beste bij 6 tot 10 mol/m²/dag per dag. Dit betekent dat de varen de hele dag gemiddeld 69 tot 116 µmol/m²/s zou moeten ontvangen. </a:t>
            </a:r>
          </a:p>
          <a:p>
            <a:endParaRPr lang="nl-NL" dirty="0"/>
          </a:p>
          <a:p>
            <a:endParaRPr lang="nl-NL" dirty="0"/>
          </a:p>
          <a:p>
            <a:pPr indent="0">
              <a:buNone/>
            </a:pPr>
            <a:r>
              <a:rPr lang="nl-NL" dirty="0"/>
              <a:t>Dit gemiddelde krijg je door het aantal mol/m²/dag te delen door  86400 (24x60x60) Uiteraard is het voor de meeste niet mogelijk om een plant 24 uur per dag te belichten. Daarom kun je er voor zorgen dat de plant bijvoorbeeld 8 uur per dag wordt blootgesteld aan 208 tot 347 µmol/m²/s</a:t>
            </a:r>
          </a:p>
          <a:p>
            <a:pPr indent="0">
              <a:buNone/>
            </a:pPr>
            <a:br>
              <a:rPr lang="nl-NL" dirty="0"/>
            </a:br>
            <a:r>
              <a:rPr lang="nl-NL" dirty="0"/>
              <a:t>6000000 µmol/m²/s / (8 uur x 60 (min) x 60 (sec)=28800)</a:t>
            </a:r>
          </a:p>
          <a:p>
            <a:pPr indent="0">
              <a:buNone/>
            </a:pPr>
            <a:r>
              <a:rPr lang="nl-NL" dirty="0"/>
              <a:t>= 208 µmol/m²/s</a:t>
            </a:r>
            <a:br>
              <a:rPr lang="nl-NL" dirty="0"/>
            </a:br>
            <a:endParaRPr lang="nl-NL" dirty="0"/>
          </a:p>
          <a:p>
            <a:endParaRPr lang="nl-NL" dirty="0"/>
          </a:p>
        </p:txBody>
      </p:sp>
      <p:pic>
        <p:nvPicPr>
          <p:cNvPr id="5122" name="Picture 2" descr="De luchtzuiverende krulvaren - GroenRijk">
            <a:extLst>
              <a:ext uri="{FF2B5EF4-FFF2-40B4-BE49-F238E27FC236}">
                <a16:creationId xmlns:a16="http://schemas.microsoft.com/office/drawing/2014/main" id="{500E7482-895F-470A-973C-1E34E2605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2000" y="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0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31570" y="576000"/>
            <a:ext cx="8660430" cy="1080000"/>
          </a:xfrm>
        </p:spPr>
        <p:txBody>
          <a:bodyPr>
            <a:normAutofit/>
          </a:bodyPr>
          <a:lstStyle/>
          <a:p>
            <a:r>
              <a:rPr lang="nl-NL" sz="3200" dirty="0"/>
              <a:t>Voorbeeld</a:t>
            </a:r>
          </a:p>
        </p:txBody>
      </p:sp>
      <p:pic>
        <p:nvPicPr>
          <p:cNvPr id="7" name="Tijdelijke aanduiding voor inhoud 6">
            <a:extLst>
              <a:ext uri="{FF2B5EF4-FFF2-40B4-BE49-F238E27FC236}">
                <a16:creationId xmlns:a16="http://schemas.microsoft.com/office/drawing/2014/main" id="{A01E42A6-8D71-4A82-8ADB-293DBE40C24B}"/>
              </a:ext>
            </a:extLst>
          </p:cNvPr>
          <p:cNvPicPr>
            <a:picLocks noGrp="1" noChangeAspect="1"/>
          </p:cNvPicPr>
          <p:nvPr>
            <p:ph idx="1"/>
          </p:nvPr>
        </p:nvPicPr>
        <p:blipFill rotWithShape="1">
          <a:blip r:embed="rId2"/>
          <a:srcRect t="2580"/>
          <a:stretch/>
        </p:blipFill>
        <p:spPr>
          <a:xfrm>
            <a:off x="1041750" y="1280439"/>
            <a:ext cx="6336704" cy="2477739"/>
          </a:xfrm>
          <a:prstGeom prst="rect">
            <a:avLst/>
          </a:prstGeom>
        </p:spPr>
      </p:pic>
      <p:pic>
        <p:nvPicPr>
          <p:cNvPr id="8" name="Afbeelding 7">
            <a:extLst>
              <a:ext uri="{FF2B5EF4-FFF2-40B4-BE49-F238E27FC236}">
                <a16:creationId xmlns:a16="http://schemas.microsoft.com/office/drawing/2014/main" id="{8B808CE2-58CD-45AC-83DF-93C463348D02}"/>
              </a:ext>
            </a:extLst>
          </p:cNvPr>
          <p:cNvPicPr>
            <a:picLocks noChangeAspect="1"/>
          </p:cNvPicPr>
          <p:nvPr/>
        </p:nvPicPr>
        <p:blipFill>
          <a:blip r:embed="rId3"/>
          <a:stretch>
            <a:fillRect/>
          </a:stretch>
        </p:blipFill>
        <p:spPr>
          <a:xfrm>
            <a:off x="1221150" y="3986778"/>
            <a:ext cx="6336704" cy="2377728"/>
          </a:xfrm>
          <a:prstGeom prst="rect">
            <a:avLst/>
          </a:prstGeom>
        </p:spPr>
      </p:pic>
    </p:spTree>
    <p:extLst>
      <p:ext uri="{BB962C8B-B14F-4D97-AF65-F5344CB8AC3E}">
        <p14:creationId xmlns:p14="http://schemas.microsoft.com/office/powerpoint/2010/main" val="1611363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C8603-75E3-47D2-8ADD-2D8754AFA69D}"/>
              </a:ext>
            </a:extLst>
          </p:cNvPr>
          <p:cNvSpPr>
            <a:spLocks noGrp="1"/>
          </p:cNvSpPr>
          <p:nvPr>
            <p:ph type="title"/>
          </p:nvPr>
        </p:nvSpPr>
        <p:spPr>
          <a:xfrm>
            <a:off x="1051560" y="320039"/>
            <a:ext cx="8229600" cy="720091"/>
          </a:xfrm>
        </p:spPr>
        <p:txBody>
          <a:bodyPr>
            <a:normAutofit/>
          </a:bodyPr>
          <a:lstStyle/>
          <a:p>
            <a:r>
              <a:rPr lang="nl-NL" sz="3200" dirty="0"/>
              <a:t>Toepassing belichting</a:t>
            </a:r>
          </a:p>
        </p:txBody>
      </p:sp>
      <p:sp>
        <p:nvSpPr>
          <p:cNvPr id="3" name="Tijdelijke aanduiding voor inhoud 2">
            <a:extLst>
              <a:ext uri="{FF2B5EF4-FFF2-40B4-BE49-F238E27FC236}">
                <a16:creationId xmlns:a16="http://schemas.microsoft.com/office/drawing/2014/main" id="{A11EC71B-6AC2-43DF-9AD0-13B485D50609}"/>
              </a:ext>
            </a:extLst>
          </p:cNvPr>
          <p:cNvSpPr>
            <a:spLocks noGrp="1"/>
          </p:cNvSpPr>
          <p:nvPr>
            <p:ph idx="1"/>
          </p:nvPr>
        </p:nvSpPr>
        <p:spPr>
          <a:xfrm>
            <a:off x="1051560" y="1728000"/>
            <a:ext cx="8740440" cy="4351338"/>
          </a:xfrm>
        </p:spPr>
        <p:txBody>
          <a:bodyPr>
            <a:normAutofit/>
          </a:bodyPr>
          <a:lstStyle/>
          <a:p>
            <a:pPr indent="0">
              <a:buNone/>
            </a:pPr>
            <a:r>
              <a:rPr lang="nl-NL" dirty="0">
                <a:solidFill>
                  <a:schemeClr val="accent2"/>
                </a:solidFill>
              </a:rPr>
              <a:t>Assimilatiebelichting (groeilicht) </a:t>
            </a:r>
          </a:p>
          <a:p>
            <a:pPr indent="0">
              <a:buNone/>
            </a:pPr>
            <a:r>
              <a:rPr lang="nl-NL" dirty="0"/>
              <a:t>Belichting voor fotosynthese, waarbij een bevordering van de vegetatieve groei wordt beoogd</a:t>
            </a:r>
          </a:p>
          <a:p>
            <a:endParaRPr lang="nl-NL" dirty="0"/>
          </a:p>
          <a:p>
            <a:pPr indent="0">
              <a:buNone/>
            </a:pPr>
            <a:r>
              <a:rPr lang="nl-NL" dirty="0" err="1">
                <a:solidFill>
                  <a:schemeClr val="accent2"/>
                </a:solidFill>
              </a:rPr>
              <a:t>Fotoperiodische</a:t>
            </a:r>
            <a:r>
              <a:rPr lang="nl-NL" dirty="0">
                <a:solidFill>
                  <a:schemeClr val="accent2"/>
                </a:solidFill>
              </a:rPr>
              <a:t> belichting </a:t>
            </a:r>
            <a:r>
              <a:rPr lang="nl-NL" dirty="0">
                <a:solidFill>
                  <a:schemeClr val="accent2"/>
                </a:solidFill>
                <a:hlinkClick r:id="rId2"/>
              </a:rPr>
              <a:t>link</a:t>
            </a:r>
            <a:endParaRPr lang="nl-NL" dirty="0">
              <a:solidFill>
                <a:schemeClr val="accent2"/>
              </a:solidFill>
            </a:endParaRPr>
          </a:p>
          <a:p>
            <a:pPr indent="0">
              <a:buNone/>
            </a:pPr>
            <a:r>
              <a:rPr lang="nl-NL" dirty="0"/>
              <a:t>Beïnvloed de daglengte gedurende de teeltduur </a:t>
            </a:r>
          </a:p>
          <a:p>
            <a:pPr indent="0">
              <a:buNone/>
            </a:pPr>
            <a:r>
              <a:rPr lang="nl-NL" dirty="0"/>
              <a:t>Kan invloed hebben op bloemaanleg, knolvorming, in rust gaan van planten</a:t>
            </a:r>
          </a:p>
        </p:txBody>
      </p:sp>
    </p:spTree>
    <p:extLst>
      <p:ext uri="{BB962C8B-B14F-4D97-AF65-F5344CB8AC3E}">
        <p14:creationId xmlns:p14="http://schemas.microsoft.com/office/powerpoint/2010/main" val="300684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4A71A-226D-4641-9465-068824AE20B6}"/>
              </a:ext>
            </a:extLst>
          </p:cNvPr>
          <p:cNvSpPr>
            <a:spLocks noGrp="1"/>
          </p:cNvSpPr>
          <p:nvPr>
            <p:ph type="title"/>
          </p:nvPr>
        </p:nvSpPr>
        <p:spPr>
          <a:xfrm>
            <a:off x="582930" y="183516"/>
            <a:ext cx="8229600" cy="1143000"/>
          </a:xfrm>
        </p:spPr>
        <p:txBody>
          <a:bodyPr/>
          <a:lstStyle/>
          <a:p>
            <a:r>
              <a:rPr lang="nl-NL" sz="3200" dirty="0"/>
              <a:t>Lamptypes</a:t>
            </a:r>
            <a:r>
              <a:rPr lang="nl-NL" dirty="0"/>
              <a:t> </a:t>
            </a:r>
          </a:p>
        </p:txBody>
      </p:sp>
      <p:sp>
        <p:nvSpPr>
          <p:cNvPr id="3" name="Tijdelijke aanduiding voor inhoud 2">
            <a:extLst>
              <a:ext uri="{FF2B5EF4-FFF2-40B4-BE49-F238E27FC236}">
                <a16:creationId xmlns:a16="http://schemas.microsoft.com/office/drawing/2014/main" id="{DB01CFA0-3E0C-43CD-860D-0EEBED82DC2A}"/>
              </a:ext>
            </a:extLst>
          </p:cNvPr>
          <p:cNvSpPr>
            <a:spLocks noGrp="1"/>
          </p:cNvSpPr>
          <p:nvPr>
            <p:ph idx="1"/>
          </p:nvPr>
        </p:nvSpPr>
        <p:spPr>
          <a:xfrm>
            <a:off x="582930" y="982704"/>
            <a:ext cx="9494198" cy="4525963"/>
          </a:xfrm>
        </p:spPr>
        <p:txBody>
          <a:bodyPr/>
          <a:lstStyle/>
          <a:p>
            <a:pPr indent="0">
              <a:buNone/>
            </a:pPr>
            <a:r>
              <a:rPr lang="nl-NL" b="1" dirty="0"/>
              <a:t>Gloeilamp</a:t>
            </a:r>
          </a:p>
          <a:p>
            <a:pPr indent="0">
              <a:buNone/>
            </a:pPr>
            <a:endParaRPr lang="nl-NL" dirty="0"/>
          </a:p>
          <a:p>
            <a:pPr marL="342900" indent="-342900"/>
            <a:r>
              <a:rPr lang="nl-NL" dirty="0"/>
              <a:t> Lage lichtintensiteiten 1à 2 µmol/m²s </a:t>
            </a:r>
          </a:p>
          <a:p>
            <a:pPr marL="342900" indent="-342900"/>
            <a:r>
              <a:rPr lang="nl-NL" dirty="0"/>
              <a:t> Lage blauw verhouding</a:t>
            </a:r>
          </a:p>
          <a:p>
            <a:pPr marL="342900" indent="-342900"/>
            <a:r>
              <a:rPr lang="nl-NL" dirty="0"/>
              <a:t> Lage rood/</a:t>
            </a:r>
            <a:r>
              <a:rPr lang="nl-NL" dirty="0" err="1"/>
              <a:t>verrood</a:t>
            </a:r>
            <a:r>
              <a:rPr lang="nl-NL" dirty="0"/>
              <a:t> verhouding </a:t>
            </a:r>
          </a:p>
          <a:p>
            <a:pPr marL="342900" indent="-342900"/>
            <a:r>
              <a:rPr lang="nl-NL" dirty="0"/>
              <a:t> Ideaal en goedkoop om bloei, strekking te beïnvloeden</a:t>
            </a:r>
          </a:p>
          <a:p>
            <a:pPr marL="342900" indent="-342900"/>
            <a:r>
              <a:rPr lang="nl-NL" dirty="0"/>
              <a:t> Huidige spaarlampen kennen een aantal beperkingen</a:t>
            </a:r>
          </a:p>
        </p:txBody>
      </p:sp>
      <p:pic>
        <p:nvPicPr>
          <p:cNvPr id="5" name="Afbeelding 4">
            <a:extLst>
              <a:ext uri="{FF2B5EF4-FFF2-40B4-BE49-F238E27FC236}">
                <a16:creationId xmlns:a16="http://schemas.microsoft.com/office/drawing/2014/main" id="{A479DD2B-7847-4829-93DF-58EFA2557854}"/>
              </a:ext>
            </a:extLst>
          </p:cNvPr>
          <p:cNvPicPr>
            <a:picLocks noChangeAspect="1"/>
          </p:cNvPicPr>
          <p:nvPr/>
        </p:nvPicPr>
        <p:blipFill rotWithShape="1">
          <a:blip r:embed="rId3"/>
          <a:srcRect l="18514" t="16426" r="65239"/>
          <a:stretch/>
        </p:blipFill>
        <p:spPr>
          <a:xfrm>
            <a:off x="1074742" y="3742131"/>
            <a:ext cx="3010370" cy="2826085"/>
          </a:xfrm>
          <a:prstGeom prst="rect">
            <a:avLst/>
          </a:prstGeom>
        </p:spPr>
      </p:pic>
      <p:pic>
        <p:nvPicPr>
          <p:cNvPr id="6" name="Picture 4" descr="Licht om en in de plant">
            <a:extLst>
              <a:ext uri="{FF2B5EF4-FFF2-40B4-BE49-F238E27FC236}">
                <a16:creationId xmlns:a16="http://schemas.microsoft.com/office/drawing/2014/main" id="{E0444703-E5F2-4C33-B9AC-E3E5CF1A9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63" y="4253997"/>
            <a:ext cx="3355003" cy="2137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8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617220" y="396663"/>
            <a:ext cx="7449658" cy="584775"/>
          </a:xfrm>
          <a:prstGeom prst="rect">
            <a:avLst/>
          </a:prstGeom>
          <a:noFill/>
        </p:spPr>
        <p:txBody>
          <a:bodyPr wrap="square" rtlCol="0">
            <a:spAutoFit/>
          </a:bodyPr>
          <a:lstStyle/>
          <a:p>
            <a:pPr>
              <a:defRPr/>
            </a:pPr>
            <a:r>
              <a:rPr lang="nl-NL" sz="3200" b="1" dirty="0">
                <a:solidFill>
                  <a:prstClr val="black"/>
                </a:solidFill>
                <a:latin typeface="Calibri"/>
              </a:rPr>
              <a:t>Led</a:t>
            </a:r>
          </a:p>
        </p:txBody>
      </p:sp>
      <p:sp>
        <p:nvSpPr>
          <p:cNvPr id="4" name="Tekstvak 3">
            <a:extLst>
              <a:ext uri="{FF2B5EF4-FFF2-40B4-BE49-F238E27FC236}">
                <a16:creationId xmlns:a16="http://schemas.microsoft.com/office/drawing/2014/main" id="{BE5E9AAC-8AFC-4CA9-B89F-13D11A0216BE}"/>
              </a:ext>
            </a:extLst>
          </p:cNvPr>
          <p:cNvSpPr txBox="1"/>
          <p:nvPr/>
        </p:nvSpPr>
        <p:spPr>
          <a:xfrm>
            <a:off x="2548361" y="1860745"/>
            <a:ext cx="2579986" cy="1508105"/>
          </a:xfrm>
          <a:prstGeom prst="rect">
            <a:avLst/>
          </a:prstGeom>
          <a:noFill/>
        </p:spPr>
        <p:txBody>
          <a:bodyPr wrap="square" rtlCol="0">
            <a:spAutoFit/>
          </a:bodyPr>
          <a:lstStyle/>
          <a:p>
            <a:pPr lvl="0"/>
            <a:endParaRPr lang="nl-NL" dirty="0">
              <a:solidFill>
                <a:prstClr val="black"/>
              </a:solidFill>
            </a:endParaRPr>
          </a:p>
          <a:p>
            <a:pPr>
              <a:defRPr/>
            </a:pPr>
            <a:endParaRPr lang="nl-NL" sz="2000" dirty="0">
              <a:solidFill>
                <a:prstClr val="black"/>
              </a:solidFill>
              <a:latin typeface="Calibri"/>
            </a:endParaRPr>
          </a:p>
          <a:p>
            <a:pPr>
              <a:defRPr/>
            </a:pPr>
            <a:endParaRPr lang="nl-NL" dirty="0">
              <a:solidFill>
                <a:prstClr val="black"/>
              </a:solidFill>
              <a:latin typeface="Calibri"/>
            </a:endParaRPr>
          </a:p>
          <a:p>
            <a:pPr>
              <a:defRPr/>
            </a:pPr>
            <a:endParaRPr lang="nl-NL" dirty="0">
              <a:solidFill>
                <a:prstClr val="black"/>
              </a:solidFill>
              <a:latin typeface="Calibri"/>
            </a:endParaRPr>
          </a:p>
          <a:p>
            <a:pPr>
              <a:defRPr/>
            </a:pPr>
            <a:endParaRPr lang="nl-NL" dirty="0">
              <a:solidFill>
                <a:prstClr val="black"/>
              </a:solidFill>
              <a:latin typeface="Calibri"/>
            </a:endParaRPr>
          </a:p>
        </p:txBody>
      </p:sp>
      <p:pic>
        <p:nvPicPr>
          <p:cNvPr id="1028" name="Picture 4" descr="Licht om en in de plant">
            <a:extLst>
              <a:ext uri="{FF2B5EF4-FFF2-40B4-BE49-F238E27FC236}">
                <a16:creationId xmlns:a16="http://schemas.microsoft.com/office/drawing/2014/main" id="{CB260EC8-0B82-4DD7-AB1B-FB476D599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488" y="4448643"/>
            <a:ext cx="3355003" cy="213717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A9595BD-6FE3-4FF0-BA26-3914EDC8BD98}"/>
              </a:ext>
            </a:extLst>
          </p:cNvPr>
          <p:cNvSpPr txBox="1"/>
          <p:nvPr/>
        </p:nvSpPr>
        <p:spPr>
          <a:xfrm>
            <a:off x="571500" y="1340769"/>
            <a:ext cx="8332812" cy="2585323"/>
          </a:xfrm>
          <a:prstGeom prst="rect">
            <a:avLst/>
          </a:prstGeom>
          <a:noFill/>
        </p:spPr>
        <p:txBody>
          <a:bodyPr wrap="square" rtlCol="0">
            <a:spAutoFit/>
          </a:bodyPr>
          <a:lstStyle/>
          <a:p>
            <a:pPr marL="285750" indent="-285750">
              <a:buFont typeface="Arial" panose="020B0604020202020204" pitchFamily="34" charset="0"/>
              <a:buChar char="•"/>
            </a:pPr>
            <a:r>
              <a:rPr lang="nl-NL" sz="2400" dirty="0"/>
              <a:t>Lage energie kosten</a:t>
            </a:r>
          </a:p>
          <a:p>
            <a:pPr marL="285750" indent="-285750">
              <a:buFont typeface="Arial" panose="020B0604020202020204" pitchFamily="34" charset="0"/>
              <a:buChar char="•"/>
            </a:pPr>
            <a:r>
              <a:rPr lang="nl-NL" sz="2400" dirty="0"/>
              <a:t>Weinig warmte</a:t>
            </a:r>
          </a:p>
          <a:p>
            <a:pPr marL="285750" indent="-285750">
              <a:buFont typeface="Arial" panose="020B0604020202020204" pitchFamily="34" charset="0"/>
              <a:buChar char="•"/>
            </a:pPr>
            <a:r>
              <a:rPr lang="nl-NL" sz="2400" dirty="0"/>
              <a:t>Kan uitgerust worden met filter voor diffuus licht</a:t>
            </a:r>
          </a:p>
          <a:p>
            <a:pPr marL="285750" indent="-285750">
              <a:buFont typeface="Arial" panose="020B0604020202020204" pitchFamily="34" charset="0"/>
              <a:buChar char="•"/>
            </a:pPr>
            <a:r>
              <a:rPr lang="nl-NL" sz="2400" dirty="0"/>
              <a:t>Gaat lang mee &gt;35.000 branduren</a:t>
            </a:r>
          </a:p>
          <a:p>
            <a:pPr marL="285750" indent="-285750">
              <a:buFont typeface="Arial" panose="020B0604020202020204" pitchFamily="34" charset="0"/>
              <a:buChar char="•"/>
            </a:pPr>
            <a:r>
              <a:rPr lang="nl-NL" sz="2400" dirty="0"/>
              <a:t>Geeft maar een klein gedeelte van het spectrum.</a:t>
            </a:r>
          </a:p>
          <a:p>
            <a:pPr marL="285750" indent="-285750">
              <a:buFont typeface="Arial" panose="020B0604020202020204" pitchFamily="34" charset="0"/>
              <a:buChar char="•"/>
            </a:pPr>
            <a:r>
              <a:rPr lang="nl-NL" sz="2400" dirty="0" err="1"/>
              <a:t>Dimbaar</a:t>
            </a:r>
            <a:r>
              <a:rPr lang="nl-NL" sz="2400" dirty="0"/>
              <a:t>.</a:t>
            </a:r>
          </a:p>
          <a:p>
            <a:pPr marL="285750" indent="-285750">
              <a:buFont typeface="Arial" panose="020B0604020202020204" pitchFamily="34" charset="0"/>
              <a:buChar char="•"/>
            </a:pPr>
            <a:endParaRPr lang="nl-NL" dirty="0"/>
          </a:p>
        </p:txBody>
      </p:sp>
      <p:pic>
        <p:nvPicPr>
          <p:cNvPr id="1030" name="Picture 6" descr="Growing with Artificial Light — Bob's Market and Greenhouses">
            <a:extLst>
              <a:ext uri="{FF2B5EF4-FFF2-40B4-BE49-F238E27FC236}">
                <a16:creationId xmlns:a16="http://schemas.microsoft.com/office/drawing/2014/main" id="{2596458E-6047-46E6-8259-0F3DACB78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990" y="4446068"/>
            <a:ext cx="3347037" cy="222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1000"/>
                                        <p:tgtEl>
                                          <p:spTgt spid="1030"/>
                                        </p:tgtEl>
                                      </p:cBhvr>
                                    </p:animEffect>
                                    <p:anim calcmode="lin" valueType="num">
                                      <p:cBhvr>
                                        <p:cTn id="50" dur="1000" fill="hold"/>
                                        <p:tgtEl>
                                          <p:spTgt spid="1030"/>
                                        </p:tgtEl>
                                        <p:attrNameLst>
                                          <p:attrName>ppt_x</p:attrName>
                                        </p:attrNameLst>
                                      </p:cBhvr>
                                      <p:tavLst>
                                        <p:tav tm="0">
                                          <p:val>
                                            <p:strVal val="#ppt_x"/>
                                          </p:val>
                                        </p:tav>
                                        <p:tav tm="100000">
                                          <p:val>
                                            <p:strVal val="#ppt_x"/>
                                          </p:val>
                                        </p:tav>
                                      </p:tavLst>
                                    </p:anim>
                                    <p:anim calcmode="lin" valueType="num">
                                      <p:cBhvr>
                                        <p:cTn id="5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1000"/>
                                        <p:tgtEl>
                                          <p:spTgt spid="1028"/>
                                        </p:tgtEl>
                                      </p:cBhvr>
                                    </p:animEffect>
                                    <p:anim calcmode="lin" valueType="num">
                                      <p:cBhvr>
                                        <p:cTn id="57" dur="1000" fill="hold"/>
                                        <p:tgtEl>
                                          <p:spTgt spid="1028"/>
                                        </p:tgtEl>
                                        <p:attrNameLst>
                                          <p:attrName>ppt_x</p:attrName>
                                        </p:attrNameLst>
                                      </p:cBhvr>
                                      <p:tavLst>
                                        <p:tav tm="0">
                                          <p:val>
                                            <p:strVal val="#ppt_x"/>
                                          </p:val>
                                        </p:tav>
                                        <p:tav tm="100000">
                                          <p:val>
                                            <p:strVal val="#ppt_x"/>
                                          </p:val>
                                        </p:tav>
                                      </p:tavLst>
                                    </p:anim>
                                    <p:anim calcmode="lin" valueType="num">
                                      <p:cBhvr>
                                        <p:cTn id="5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742950" y="476673"/>
            <a:ext cx="7278208" cy="584775"/>
          </a:xfrm>
          <a:prstGeom prst="rect">
            <a:avLst/>
          </a:prstGeom>
          <a:noFill/>
        </p:spPr>
        <p:txBody>
          <a:bodyPr wrap="square" rtlCol="0">
            <a:spAutoFit/>
          </a:bodyPr>
          <a:lstStyle/>
          <a:p>
            <a:pPr>
              <a:defRPr/>
            </a:pPr>
            <a:r>
              <a:rPr lang="nl-NL" sz="3200" b="1" dirty="0">
                <a:solidFill>
                  <a:prstClr val="black"/>
                </a:solidFill>
                <a:latin typeface="Calibri"/>
              </a:rPr>
              <a:t>Full spectrum Led</a:t>
            </a:r>
          </a:p>
        </p:txBody>
      </p:sp>
      <p:sp>
        <p:nvSpPr>
          <p:cNvPr id="4" name="Tekstvak 3">
            <a:extLst>
              <a:ext uri="{FF2B5EF4-FFF2-40B4-BE49-F238E27FC236}">
                <a16:creationId xmlns:a16="http://schemas.microsoft.com/office/drawing/2014/main" id="{BE5E9AAC-8AFC-4CA9-B89F-13D11A0216BE}"/>
              </a:ext>
            </a:extLst>
          </p:cNvPr>
          <p:cNvSpPr txBox="1"/>
          <p:nvPr/>
        </p:nvSpPr>
        <p:spPr>
          <a:xfrm>
            <a:off x="2548361" y="1860745"/>
            <a:ext cx="2579986" cy="1508105"/>
          </a:xfrm>
          <a:prstGeom prst="rect">
            <a:avLst/>
          </a:prstGeom>
          <a:noFill/>
        </p:spPr>
        <p:txBody>
          <a:bodyPr wrap="square" rtlCol="0">
            <a:spAutoFit/>
          </a:bodyPr>
          <a:lstStyle/>
          <a:p>
            <a:pPr lvl="0"/>
            <a:endParaRPr lang="nl-NL" dirty="0">
              <a:solidFill>
                <a:prstClr val="black"/>
              </a:solidFill>
            </a:endParaRPr>
          </a:p>
          <a:p>
            <a:pPr>
              <a:defRPr/>
            </a:pPr>
            <a:endParaRPr lang="nl-NL" sz="2000" dirty="0">
              <a:solidFill>
                <a:prstClr val="black"/>
              </a:solidFill>
              <a:latin typeface="Calibri"/>
            </a:endParaRPr>
          </a:p>
          <a:p>
            <a:pPr>
              <a:defRPr/>
            </a:pPr>
            <a:endParaRPr lang="nl-NL" dirty="0">
              <a:solidFill>
                <a:prstClr val="black"/>
              </a:solidFill>
              <a:latin typeface="Calibri"/>
            </a:endParaRPr>
          </a:p>
          <a:p>
            <a:pPr>
              <a:defRPr/>
            </a:pPr>
            <a:endParaRPr lang="nl-NL" dirty="0">
              <a:solidFill>
                <a:prstClr val="black"/>
              </a:solidFill>
              <a:latin typeface="Calibri"/>
            </a:endParaRPr>
          </a:p>
          <a:p>
            <a:pPr>
              <a:defRPr/>
            </a:pPr>
            <a:endParaRPr lang="nl-NL" dirty="0">
              <a:solidFill>
                <a:prstClr val="black"/>
              </a:solidFill>
              <a:latin typeface="Calibri"/>
            </a:endParaRPr>
          </a:p>
        </p:txBody>
      </p:sp>
      <p:pic>
        <p:nvPicPr>
          <p:cNvPr id="1026" name="Picture 2" descr="Tuinbouw HLG-550 V2 Full Spectrum LED-groeilicht">
            <a:extLst>
              <a:ext uri="{FF2B5EF4-FFF2-40B4-BE49-F238E27FC236}">
                <a16:creationId xmlns:a16="http://schemas.microsoft.com/office/drawing/2014/main" id="{8828EEE7-A961-4F5D-A42F-E5E6D1EFF1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5314" y="4111928"/>
            <a:ext cx="2735186" cy="2337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cht om en in de plant">
            <a:extLst>
              <a:ext uri="{FF2B5EF4-FFF2-40B4-BE49-F238E27FC236}">
                <a16:creationId xmlns:a16="http://schemas.microsoft.com/office/drawing/2014/main" id="{CB260EC8-0B82-4DD7-AB1B-FB476D599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069" y="4102936"/>
            <a:ext cx="3643035" cy="2320652"/>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FA9595BD-6FE3-4FF0-BA26-3914EDC8BD98}"/>
              </a:ext>
            </a:extLst>
          </p:cNvPr>
          <p:cNvSpPr txBox="1"/>
          <p:nvPr/>
        </p:nvSpPr>
        <p:spPr>
          <a:xfrm>
            <a:off x="845820" y="1340769"/>
            <a:ext cx="8058492" cy="2585323"/>
          </a:xfrm>
          <a:prstGeom prst="rect">
            <a:avLst/>
          </a:prstGeom>
          <a:noFill/>
        </p:spPr>
        <p:txBody>
          <a:bodyPr wrap="square" rtlCol="0">
            <a:spAutoFit/>
          </a:bodyPr>
          <a:lstStyle/>
          <a:p>
            <a:pPr marL="285750" indent="-285750">
              <a:buFont typeface="Arial" panose="020B0604020202020204" pitchFamily="34" charset="0"/>
              <a:buChar char="•"/>
            </a:pPr>
            <a:r>
              <a:rPr lang="nl-NL" sz="2400" dirty="0" err="1"/>
              <a:t>Dimbaar</a:t>
            </a:r>
            <a:endParaRPr lang="nl-NL" sz="2400" dirty="0"/>
          </a:p>
          <a:p>
            <a:pPr marL="285750" indent="-285750">
              <a:buFont typeface="Arial" panose="020B0604020202020204" pitchFamily="34" charset="0"/>
              <a:buChar char="•"/>
            </a:pPr>
            <a:r>
              <a:rPr lang="nl-NL" sz="2400" dirty="0"/>
              <a:t>Lage energie kosten</a:t>
            </a:r>
          </a:p>
          <a:p>
            <a:pPr marL="285750" indent="-285750">
              <a:buFont typeface="Arial" panose="020B0604020202020204" pitchFamily="34" charset="0"/>
              <a:buChar char="•"/>
            </a:pPr>
            <a:r>
              <a:rPr lang="nl-NL" sz="2400" dirty="0"/>
              <a:t>Weinig warmte</a:t>
            </a:r>
          </a:p>
          <a:p>
            <a:pPr marL="285750" indent="-285750">
              <a:buFont typeface="Arial" panose="020B0604020202020204" pitchFamily="34" charset="0"/>
              <a:buChar char="•"/>
            </a:pPr>
            <a:r>
              <a:rPr lang="nl-NL" sz="2400" dirty="0"/>
              <a:t>Kan uitgerust worden met filter voor diffuus licht</a:t>
            </a:r>
          </a:p>
          <a:p>
            <a:pPr marL="285750" indent="-285750">
              <a:buFont typeface="Arial" panose="020B0604020202020204" pitchFamily="34" charset="0"/>
              <a:buChar char="•"/>
            </a:pPr>
            <a:r>
              <a:rPr lang="nl-NL" sz="2400" dirty="0"/>
              <a:t>Gaat lang mee &gt;35.000 branduren</a:t>
            </a:r>
          </a:p>
          <a:p>
            <a:pPr marL="285750" indent="-285750">
              <a:buFont typeface="Arial" panose="020B0604020202020204" pitchFamily="34" charset="0"/>
              <a:buChar char="•"/>
            </a:pPr>
            <a:r>
              <a:rPr lang="nl-NL" sz="2400" dirty="0"/>
              <a:t>Natuurlijk zonlicht wordt voor 94% nagebootst.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17045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1000"/>
                                        <p:tgtEl>
                                          <p:spTgt spid="1028"/>
                                        </p:tgtEl>
                                      </p:cBhvr>
                                    </p:animEffect>
                                    <p:anim calcmode="lin" valueType="num">
                                      <p:cBhvr>
                                        <p:cTn id="57" dur="1000" fill="hold"/>
                                        <p:tgtEl>
                                          <p:spTgt spid="1028"/>
                                        </p:tgtEl>
                                        <p:attrNameLst>
                                          <p:attrName>ppt_x</p:attrName>
                                        </p:attrNameLst>
                                      </p:cBhvr>
                                      <p:tavLst>
                                        <p:tav tm="0">
                                          <p:val>
                                            <p:strVal val="#ppt_x"/>
                                          </p:val>
                                        </p:tav>
                                        <p:tav tm="100000">
                                          <p:val>
                                            <p:strVal val="#ppt_x"/>
                                          </p:val>
                                        </p:tav>
                                      </p:tavLst>
                                    </p:anim>
                                    <p:anim calcmode="lin" valueType="num">
                                      <p:cBhvr>
                                        <p:cTn id="5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6740" y="355603"/>
            <a:ext cx="8229600" cy="741677"/>
          </a:xfrm>
        </p:spPr>
        <p:txBody>
          <a:bodyPr/>
          <a:lstStyle/>
          <a:p>
            <a:r>
              <a:rPr lang="nl-NL" sz="3200" dirty="0"/>
              <a:t>Hogedruknatriumlamp</a:t>
            </a:r>
            <a:r>
              <a:rPr lang="nl-NL" dirty="0"/>
              <a:t> </a:t>
            </a:r>
          </a:p>
        </p:txBody>
      </p:sp>
      <p:sp>
        <p:nvSpPr>
          <p:cNvPr id="5" name="Tijdelijke aanduiding voor inhoud 4">
            <a:extLst>
              <a:ext uri="{FF2B5EF4-FFF2-40B4-BE49-F238E27FC236}">
                <a16:creationId xmlns:a16="http://schemas.microsoft.com/office/drawing/2014/main" id="{380BCA46-BD63-40CF-91B2-43731687BD0E}"/>
              </a:ext>
            </a:extLst>
          </p:cNvPr>
          <p:cNvSpPr>
            <a:spLocks noGrp="1"/>
          </p:cNvSpPr>
          <p:nvPr>
            <p:ph idx="1"/>
          </p:nvPr>
        </p:nvSpPr>
        <p:spPr>
          <a:xfrm>
            <a:off x="689610" y="1166018"/>
            <a:ext cx="9490388" cy="4525963"/>
          </a:xfrm>
        </p:spPr>
        <p:txBody>
          <a:bodyPr>
            <a:normAutofit/>
          </a:bodyPr>
          <a:lstStyle/>
          <a:p>
            <a:r>
              <a:rPr lang="nl-NL" dirty="0"/>
              <a:t>Gasontladingslampen met natriumgas </a:t>
            </a:r>
          </a:p>
          <a:p>
            <a:r>
              <a:rPr lang="nl-NL" dirty="0"/>
              <a:t>Geel/</a:t>
            </a:r>
            <a:r>
              <a:rPr lang="nl-NL" dirty="0" err="1"/>
              <a:t>oranje-achtig</a:t>
            </a:r>
            <a:r>
              <a:rPr lang="nl-NL" dirty="0"/>
              <a:t> licht – rode gloed bij start</a:t>
            </a:r>
          </a:p>
          <a:p>
            <a:r>
              <a:rPr lang="nl-NL" dirty="0"/>
              <a:t>Hogere lichtintensiteiten </a:t>
            </a:r>
          </a:p>
          <a:p>
            <a:r>
              <a:rPr lang="nl-NL" dirty="0"/>
              <a:t>Hogere investeringskosten</a:t>
            </a:r>
          </a:p>
          <a:p>
            <a:r>
              <a:rPr lang="nl-NL" dirty="0"/>
              <a:t>Armatuur bevat meestal reflector (reinigen!) </a:t>
            </a:r>
          </a:p>
          <a:p>
            <a:r>
              <a:rPr lang="nl-NL" dirty="0"/>
              <a:t>Levensduur van de lamp: 10000 – 30000  branduren </a:t>
            </a:r>
          </a:p>
          <a:p>
            <a:r>
              <a:rPr lang="nl-NL" dirty="0"/>
              <a:t>Spectrum 400 – 700 nm</a:t>
            </a:r>
          </a:p>
        </p:txBody>
      </p:sp>
      <p:pic>
        <p:nvPicPr>
          <p:cNvPr id="2052" name="Picture 4" descr="Natriumlamp - Wikipedia">
            <a:extLst>
              <a:ext uri="{FF2B5EF4-FFF2-40B4-BE49-F238E27FC236}">
                <a16:creationId xmlns:a16="http://schemas.microsoft.com/office/drawing/2014/main" id="{54094605-3380-47C8-9D9A-585F57FDB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340" y="389733"/>
            <a:ext cx="2858296" cy="190194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9EFBB9D5-AD46-4BAB-83B6-37293F2AAD0A}"/>
              </a:ext>
            </a:extLst>
          </p:cNvPr>
          <p:cNvPicPr>
            <a:picLocks noChangeAspect="1"/>
          </p:cNvPicPr>
          <p:nvPr/>
        </p:nvPicPr>
        <p:blipFill>
          <a:blip r:embed="rId3"/>
          <a:stretch>
            <a:fillRect/>
          </a:stretch>
        </p:blipFill>
        <p:spPr>
          <a:xfrm>
            <a:off x="1167428" y="4654547"/>
            <a:ext cx="2952328" cy="1847850"/>
          </a:xfrm>
          <a:prstGeom prst="rect">
            <a:avLst/>
          </a:prstGeom>
        </p:spPr>
      </p:pic>
      <p:pic>
        <p:nvPicPr>
          <p:cNvPr id="6" name="Picture 4" descr="Licht om en in de plant">
            <a:extLst>
              <a:ext uri="{FF2B5EF4-FFF2-40B4-BE49-F238E27FC236}">
                <a16:creationId xmlns:a16="http://schemas.microsoft.com/office/drawing/2014/main" id="{125E38DB-BBA1-4B05-AB58-8B1778C01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2765" y="4057216"/>
            <a:ext cx="3643035" cy="2320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7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52"/>
                                        </p:tgtEl>
                                        <p:attrNameLst>
                                          <p:attrName>style.visibility</p:attrName>
                                        </p:attrNameLst>
                                      </p:cBhvr>
                                      <p:to>
                                        <p:strVal val="visible"/>
                                      </p:to>
                                    </p:set>
                                    <p:animEffect transition="in" filter="fade">
                                      <p:cBhvr>
                                        <p:cTn id="70" dur="1000"/>
                                        <p:tgtEl>
                                          <p:spTgt spid="2052"/>
                                        </p:tgtEl>
                                      </p:cBhvr>
                                    </p:animEffect>
                                    <p:anim calcmode="lin" valueType="num">
                                      <p:cBhvr>
                                        <p:cTn id="71" dur="1000" fill="hold"/>
                                        <p:tgtEl>
                                          <p:spTgt spid="2052"/>
                                        </p:tgtEl>
                                        <p:attrNameLst>
                                          <p:attrName>ppt_x</p:attrName>
                                        </p:attrNameLst>
                                      </p:cBhvr>
                                      <p:tavLst>
                                        <p:tav tm="0">
                                          <p:val>
                                            <p:strVal val="#ppt_x"/>
                                          </p:val>
                                        </p:tav>
                                        <p:tav tm="100000">
                                          <p:val>
                                            <p:strVal val="#ppt_x"/>
                                          </p:val>
                                        </p:tav>
                                      </p:tavLst>
                                    </p:anim>
                                    <p:anim calcmode="lin" valueType="num">
                                      <p:cBhvr>
                                        <p:cTn id="7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533" t="9978" r="18480" b="29628"/>
          <a:stretch/>
        </p:blipFill>
        <p:spPr>
          <a:xfrm>
            <a:off x="581528" y="382876"/>
            <a:ext cx="9153024" cy="3766214"/>
          </a:xfrm>
        </p:spPr>
      </p:pic>
      <p:sp>
        <p:nvSpPr>
          <p:cNvPr id="3" name="Tekstvak 2">
            <a:extLst>
              <a:ext uri="{FF2B5EF4-FFF2-40B4-BE49-F238E27FC236}">
                <a16:creationId xmlns:a16="http://schemas.microsoft.com/office/drawing/2014/main" id="{84953A95-4EBA-467D-A779-B71E514F6682}"/>
              </a:ext>
            </a:extLst>
          </p:cNvPr>
          <p:cNvSpPr txBox="1"/>
          <p:nvPr/>
        </p:nvSpPr>
        <p:spPr>
          <a:xfrm>
            <a:off x="2279576" y="5129163"/>
            <a:ext cx="7272808" cy="461665"/>
          </a:xfrm>
          <a:prstGeom prst="rect">
            <a:avLst/>
          </a:prstGeom>
          <a:noFill/>
        </p:spPr>
        <p:txBody>
          <a:bodyPr wrap="square" rtlCol="0">
            <a:spAutoFit/>
          </a:bodyPr>
          <a:lstStyle/>
          <a:p>
            <a:r>
              <a:rPr lang="nl-NL" sz="2000" dirty="0">
                <a:solidFill>
                  <a:prstClr val="black"/>
                </a:solidFill>
              </a:rPr>
              <a:t> </a:t>
            </a:r>
            <a:r>
              <a:rPr lang="nl-NL" sz="2400" dirty="0">
                <a:solidFill>
                  <a:prstClr val="black"/>
                </a:solidFill>
              </a:rPr>
              <a:t>80 µmol/m²/s x 82 = 6560 lux</a:t>
            </a:r>
            <a:endParaRPr lang="nl-NL" sz="2400" dirty="0"/>
          </a:p>
        </p:txBody>
      </p:sp>
    </p:spTree>
    <p:extLst>
      <p:ext uri="{BB962C8B-B14F-4D97-AF65-F5344CB8AC3E}">
        <p14:creationId xmlns:p14="http://schemas.microsoft.com/office/powerpoint/2010/main" val="32421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344" t="27652" r="19888" b="24190"/>
          <a:stretch/>
        </p:blipFill>
        <p:spPr>
          <a:xfrm>
            <a:off x="525780" y="114340"/>
            <a:ext cx="9755826" cy="3744416"/>
          </a:xfrm>
        </p:spPr>
      </p:pic>
      <p:sp>
        <p:nvSpPr>
          <p:cNvPr id="3" name="Tekstvak 2">
            <a:extLst>
              <a:ext uri="{FF2B5EF4-FFF2-40B4-BE49-F238E27FC236}">
                <a16:creationId xmlns:a16="http://schemas.microsoft.com/office/drawing/2014/main" id="{CE6437D5-4108-4065-85DA-E2B1C855DEA7}"/>
              </a:ext>
            </a:extLst>
          </p:cNvPr>
          <p:cNvSpPr txBox="1"/>
          <p:nvPr/>
        </p:nvSpPr>
        <p:spPr>
          <a:xfrm>
            <a:off x="3143672" y="5229201"/>
            <a:ext cx="5904656" cy="461665"/>
          </a:xfrm>
          <a:prstGeom prst="rect">
            <a:avLst/>
          </a:prstGeom>
          <a:noFill/>
        </p:spPr>
        <p:txBody>
          <a:bodyPr wrap="square" rtlCol="0">
            <a:spAutoFit/>
          </a:bodyPr>
          <a:lstStyle/>
          <a:p>
            <a:r>
              <a:rPr lang="nl-NL" sz="2400" dirty="0"/>
              <a:t>2000  Lux x 0,019 = 380</a:t>
            </a:r>
            <a:r>
              <a:rPr lang="nl-NL" sz="2400" dirty="0">
                <a:solidFill>
                  <a:prstClr val="black"/>
                </a:solidFill>
              </a:rPr>
              <a:t> µmol/m²/s</a:t>
            </a:r>
            <a:r>
              <a:rPr lang="nl-NL" sz="2400" dirty="0"/>
              <a:t>  </a:t>
            </a:r>
          </a:p>
        </p:txBody>
      </p:sp>
    </p:spTree>
    <p:extLst>
      <p:ext uri="{BB962C8B-B14F-4D97-AF65-F5344CB8AC3E}">
        <p14:creationId xmlns:p14="http://schemas.microsoft.com/office/powerpoint/2010/main" val="14280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1540" y="576000"/>
            <a:ext cx="8900460" cy="1080000"/>
          </a:xfrm>
        </p:spPr>
        <p:txBody>
          <a:bodyPr/>
          <a:lstStyle/>
          <a:p>
            <a:endParaRPr lang="nl-NL" dirty="0"/>
          </a:p>
        </p:txBody>
      </p:sp>
      <p:pic>
        <p:nvPicPr>
          <p:cNvPr id="6" name="Tijdelijke aanduiding voor inhoud 5">
            <a:extLst>
              <a:ext uri="{FF2B5EF4-FFF2-40B4-BE49-F238E27FC236}">
                <a16:creationId xmlns:a16="http://schemas.microsoft.com/office/drawing/2014/main" id="{E7FBB657-506E-43B8-A8D2-2AB265840CB5}"/>
              </a:ext>
            </a:extLst>
          </p:cNvPr>
          <p:cNvPicPr>
            <a:picLocks noGrp="1" noChangeAspect="1"/>
          </p:cNvPicPr>
          <p:nvPr>
            <p:ph idx="1"/>
          </p:nvPr>
        </p:nvPicPr>
        <p:blipFill>
          <a:blip r:embed="rId2"/>
          <a:stretch>
            <a:fillRect/>
          </a:stretch>
        </p:blipFill>
        <p:spPr>
          <a:xfrm>
            <a:off x="628477" y="427397"/>
            <a:ext cx="9426585" cy="2425537"/>
          </a:xfrm>
          <a:prstGeom prst="rect">
            <a:avLst/>
          </a:prstGeom>
        </p:spPr>
      </p:pic>
      <p:pic>
        <p:nvPicPr>
          <p:cNvPr id="7" name="Afbeelding 6">
            <a:extLst>
              <a:ext uri="{FF2B5EF4-FFF2-40B4-BE49-F238E27FC236}">
                <a16:creationId xmlns:a16="http://schemas.microsoft.com/office/drawing/2014/main" id="{4A8833AA-B18F-4918-99C6-9CAF9C4FAEC7}"/>
              </a:ext>
            </a:extLst>
          </p:cNvPr>
          <p:cNvPicPr>
            <a:picLocks noChangeAspect="1"/>
          </p:cNvPicPr>
          <p:nvPr/>
        </p:nvPicPr>
        <p:blipFill rotWithShape="1">
          <a:blip r:embed="rId3"/>
          <a:srcRect b="33333"/>
          <a:stretch/>
        </p:blipFill>
        <p:spPr>
          <a:xfrm>
            <a:off x="2624138" y="4005065"/>
            <a:ext cx="6943725" cy="1008111"/>
          </a:xfrm>
          <a:prstGeom prst="rect">
            <a:avLst/>
          </a:prstGeom>
        </p:spPr>
      </p:pic>
      <p:sp>
        <p:nvSpPr>
          <p:cNvPr id="3" name="Rechthoek 2">
            <a:extLst>
              <a:ext uri="{FF2B5EF4-FFF2-40B4-BE49-F238E27FC236}">
                <a16:creationId xmlns:a16="http://schemas.microsoft.com/office/drawing/2014/main" id="{9B689580-D0D6-4F9D-B40C-5A98C6FD753A}"/>
              </a:ext>
            </a:extLst>
          </p:cNvPr>
          <p:cNvSpPr/>
          <p:nvPr/>
        </p:nvSpPr>
        <p:spPr>
          <a:xfrm>
            <a:off x="3359696" y="5445224"/>
            <a:ext cx="5737468" cy="523220"/>
          </a:xfrm>
          <a:prstGeom prst="rect">
            <a:avLst/>
          </a:prstGeom>
        </p:spPr>
        <p:txBody>
          <a:bodyPr wrap="none">
            <a:spAutoFit/>
          </a:bodyPr>
          <a:lstStyle/>
          <a:p>
            <a:pPr lvl="0"/>
            <a:r>
              <a:rPr lang="nl-NL" sz="2800" dirty="0">
                <a:solidFill>
                  <a:prstClr val="black"/>
                </a:solidFill>
              </a:rPr>
              <a:t>7000  Lux x 0,012 = 84 µmol/m²/s  </a:t>
            </a:r>
          </a:p>
        </p:txBody>
      </p:sp>
    </p:spTree>
    <p:extLst>
      <p:ext uri="{BB962C8B-B14F-4D97-AF65-F5344CB8AC3E}">
        <p14:creationId xmlns:p14="http://schemas.microsoft.com/office/powerpoint/2010/main" val="417880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995648" y="594868"/>
            <a:ext cx="7655442" cy="584775"/>
          </a:xfrm>
          <a:prstGeom prst="rect">
            <a:avLst/>
          </a:prstGeom>
          <a:noFill/>
        </p:spPr>
        <p:txBody>
          <a:bodyPr wrap="square" rtlCol="0">
            <a:spAutoFit/>
          </a:bodyPr>
          <a:lstStyle/>
          <a:p>
            <a:r>
              <a:rPr lang="nl-NL" sz="3200" b="1" dirty="0"/>
              <a:t>Lichtreactie</a:t>
            </a:r>
          </a:p>
        </p:txBody>
      </p:sp>
      <p:sp>
        <p:nvSpPr>
          <p:cNvPr id="4" name="Tekstvak 3">
            <a:extLst>
              <a:ext uri="{FF2B5EF4-FFF2-40B4-BE49-F238E27FC236}">
                <a16:creationId xmlns:a16="http://schemas.microsoft.com/office/drawing/2014/main" id="{902FE712-C5D7-49F3-B65D-6272048389A1}"/>
              </a:ext>
            </a:extLst>
          </p:cNvPr>
          <p:cNvSpPr txBox="1"/>
          <p:nvPr/>
        </p:nvSpPr>
        <p:spPr>
          <a:xfrm>
            <a:off x="981929" y="1455500"/>
            <a:ext cx="10265191" cy="5355312"/>
          </a:xfrm>
          <a:prstGeom prst="rect">
            <a:avLst/>
          </a:prstGeom>
          <a:noFill/>
        </p:spPr>
        <p:txBody>
          <a:bodyPr wrap="square" rtlCol="0">
            <a:spAutoFit/>
          </a:bodyPr>
          <a:lstStyle/>
          <a:p>
            <a:endParaRPr lang="nl-NL" dirty="0"/>
          </a:p>
          <a:p>
            <a:endParaRPr lang="nl-NL" dirty="0"/>
          </a:p>
          <a:p>
            <a:r>
              <a:rPr lang="nl-NL" sz="2400" dirty="0"/>
              <a:t>Tijdens de lichtreactie gebeurt er in eenvoudig Nederlands het volgende:</a:t>
            </a:r>
          </a:p>
          <a:p>
            <a:endParaRPr lang="nl-NL" sz="2400" dirty="0"/>
          </a:p>
          <a:p>
            <a:pPr marL="342900" indent="-342900">
              <a:buFont typeface="Arial" panose="020B0604020202020204" pitchFamily="34" charset="0"/>
              <a:buChar char="•"/>
            </a:pPr>
            <a:r>
              <a:rPr lang="nl-NL" sz="2400" dirty="0"/>
              <a:t>Is licht de energie bron.</a:t>
            </a:r>
            <a:br>
              <a:rPr lang="nl-NL" sz="2400" dirty="0"/>
            </a:br>
            <a:endParaRPr lang="nl-NL" sz="2400" dirty="0"/>
          </a:p>
          <a:p>
            <a:pPr marL="342900" indent="-342900">
              <a:buFont typeface="Arial" panose="020B0604020202020204" pitchFamily="34" charset="0"/>
              <a:buChar char="•"/>
            </a:pPr>
            <a:r>
              <a:rPr lang="nl-NL" sz="2400" dirty="0"/>
              <a:t>Lichtenergie wordt gebruikt om water (H2O) te splitsen in zuurstof (O) en waterstof atomen (H)</a:t>
            </a:r>
            <a:br>
              <a:rPr lang="nl-NL" sz="2400" dirty="0"/>
            </a:br>
            <a:endParaRPr lang="nl-NL" sz="2400" dirty="0"/>
          </a:p>
          <a:p>
            <a:pPr marL="342900" indent="-342900">
              <a:buFont typeface="Arial" panose="020B0604020202020204" pitchFamily="34" charset="0"/>
              <a:buChar char="•"/>
            </a:pPr>
            <a:r>
              <a:rPr lang="nl-NL" sz="2400" dirty="0"/>
              <a:t>Zuurstof (O2) verlaat de plant</a:t>
            </a:r>
            <a:br>
              <a:rPr lang="nl-NL" sz="2400" dirty="0"/>
            </a:br>
            <a:endParaRPr lang="nl-NL" sz="2400" dirty="0"/>
          </a:p>
          <a:p>
            <a:pPr marL="342900" indent="-342900">
              <a:buFont typeface="Arial" panose="020B0604020202020204" pitchFamily="34" charset="0"/>
              <a:buChar char="•"/>
            </a:pPr>
            <a:r>
              <a:rPr lang="nl-NL" sz="2400" dirty="0"/>
              <a:t>De waterstof atomen (H) worden bij de donkerreactie gebruikt</a:t>
            </a:r>
            <a:br>
              <a:rPr lang="nl-NL" sz="2400" dirty="0"/>
            </a:br>
            <a:endParaRPr lang="nl-NL" sz="2400" dirty="0"/>
          </a:p>
          <a:p>
            <a:pPr marL="342900" indent="-342900">
              <a:buFont typeface="Arial" panose="020B0604020202020204" pitchFamily="34" charset="0"/>
              <a:buChar char="•"/>
            </a:pPr>
            <a:r>
              <a:rPr lang="nl-NL" sz="2400" dirty="0"/>
              <a:t>Lichtenergie wordt opgeslagen in het ATP molecuul </a:t>
            </a:r>
          </a:p>
          <a:p>
            <a:endParaRPr lang="nl-NL" dirty="0"/>
          </a:p>
        </p:txBody>
      </p:sp>
      <p:pic>
        <p:nvPicPr>
          <p:cNvPr id="9" name="Afbeelding 8">
            <a:extLst>
              <a:ext uri="{FF2B5EF4-FFF2-40B4-BE49-F238E27FC236}">
                <a16:creationId xmlns:a16="http://schemas.microsoft.com/office/drawing/2014/main" id="{D72C870F-670B-4429-84F9-F7B75F2405D4}"/>
              </a:ext>
            </a:extLst>
          </p:cNvPr>
          <p:cNvPicPr>
            <a:picLocks noChangeAspect="1"/>
          </p:cNvPicPr>
          <p:nvPr/>
        </p:nvPicPr>
        <p:blipFill>
          <a:blip r:embed="rId2"/>
          <a:stretch>
            <a:fillRect/>
          </a:stretch>
        </p:blipFill>
        <p:spPr>
          <a:xfrm>
            <a:off x="9673421" y="229108"/>
            <a:ext cx="2252662" cy="1721265"/>
          </a:xfrm>
          <a:prstGeom prst="rect">
            <a:avLst/>
          </a:prstGeom>
        </p:spPr>
      </p:pic>
    </p:spTree>
    <p:extLst>
      <p:ext uri="{BB962C8B-B14F-4D97-AF65-F5344CB8AC3E}">
        <p14:creationId xmlns:p14="http://schemas.microsoft.com/office/powerpoint/2010/main" val="39532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000"/>
                                        <p:tgtEl>
                                          <p:spTgt spid="4">
                                            <p:txEl>
                                              <p:pRg st="4" end="4"/>
                                            </p:txEl>
                                          </p:spTgt>
                                        </p:tgtEl>
                                      </p:cBhvr>
                                    </p:animEffect>
                                    <p:anim calcmode="lin" valueType="num">
                                      <p:cBhvr>
                                        <p:cTn id="1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1000"/>
                                        <p:tgtEl>
                                          <p:spTgt spid="4">
                                            <p:txEl>
                                              <p:pRg st="7" end="7"/>
                                            </p:txEl>
                                          </p:spTgt>
                                        </p:tgtEl>
                                      </p:cBhvr>
                                    </p:animEffect>
                                    <p:anim calcmode="lin" valueType="num">
                                      <p:cBhvr>
                                        <p:cTn id="4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Effect transition="in" filter="fade">
                                      <p:cBhvr>
                                        <p:cTn id="46" dur="1000"/>
                                        <p:tgtEl>
                                          <p:spTgt spid="4">
                                            <p:txEl>
                                              <p:pRg st="8" end="8"/>
                                            </p:txEl>
                                          </p:spTgt>
                                        </p:tgtEl>
                                      </p:cBhvr>
                                    </p:animEffect>
                                    <p:anim calcmode="lin" valueType="num">
                                      <p:cBhvr>
                                        <p:cTn id="4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a:extLst>
              <a:ext uri="{FF2B5EF4-FFF2-40B4-BE49-F238E27FC236}">
                <a16:creationId xmlns:a16="http://schemas.microsoft.com/office/drawing/2014/main" id="{A29FB2DF-226F-4081-8F3B-1F3842DD16BA}"/>
              </a:ext>
            </a:extLst>
          </p:cNvPr>
          <p:cNvPicPr>
            <a:picLocks noGrp="1" noChangeAspect="1"/>
          </p:cNvPicPr>
          <p:nvPr>
            <p:ph idx="1"/>
          </p:nvPr>
        </p:nvPicPr>
        <p:blipFill>
          <a:blip r:embed="rId2"/>
          <a:stretch>
            <a:fillRect/>
          </a:stretch>
        </p:blipFill>
        <p:spPr>
          <a:xfrm>
            <a:off x="584550" y="576000"/>
            <a:ext cx="10013564" cy="2374002"/>
          </a:xfrm>
          <a:prstGeom prst="rect">
            <a:avLst/>
          </a:prstGeom>
        </p:spPr>
      </p:pic>
      <p:sp>
        <p:nvSpPr>
          <p:cNvPr id="5" name="Rechthoek 4">
            <a:extLst>
              <a:ext uri="{FF2B5EF4-FFF2-40B4-BE49-F238E27FC236}">
                <a16:creationId xmlns:a16="http://schemas.microsoft.com/office/drawing/2014/main" id="{3481ABF7-53D0-42EA-B117-F94075071861}"/>
              </a:ext>
            </a:extLst>
          </p:cNvPr>
          <p:cNvSpPr/>
          <p:nvPr/>
        </p:nvSpPr>
        <p:spPr>
          <a:xfrm>
            <a:off x="3500637" y="5165155"/>
            <a:ext cx="4890891" cy="461665"/>
          </a:xfrm>
          <a:prstGeom prst="rect">
            <a:avLst/>
          </a:prstGeom>
        </p:spPr>
        <p:txBody>
          <a:bodyPr wrap="none">
            <a:spAutoFit/>
          </a:bodyPr>
          <a:lstStyle/>
          <a:p>
            <a:pPr lvl="0"/>
            <a:r>
              <a:rPr lang="nl-NL" sz="2400" dirty="0">
                <a:solidFill>
                  <a:prstClr val="black"/>
                </a:solidFill>
              </a:rPr>
              <a:t>600 Wat x 4,98 = 2988 µmol/m²/s  </a:t>
            </a:r>
          </a:p>
        </p:txBody>
      </p:sp>
      <p:sp>
        <p:nvSpPr>
          <p:cNvPr id="6" name="Tekstvak 5">
            <a:extLst>
              <a:ext uri="{FF2B5EF4-FFF2-40B4-BE49-F238E27FC236}">
                <a16:creationId xmlns:a16="http://schemas.microsoft.com/office/drawing/2014/main" id="{E85838E2-4C1A-411B-822E-E108E5F3E80A}"/>
              </a:ext>
            </a:extLst>
          </p:cNvPr>
          <p:cNvSpPr txBox="1"/>
          <p:nvPr/>
        </p:nvSpPr>
        <p:spPr>
          <a:xfrm>
            <a:off x="2495600" y="4077073"/>
            <a:ext cx="6480720" cy="830997"/>
          </a:xfrm>
          <a:prstGeom prst="rect">
            <a:avLst/>
          </a:prstGeom>
          <a:noFill/>
        </p:spPr>
        <p:txBody>
          <a:bodyPr wrap="square" rtlCol="0">
            <a:spAutoFit/>
          </a:bodyPr>
          <a:lstStyle/>
          <a:p>
            <a:r>
              <a:rPr lang="nl-NL" sz="2400" dirty="0"/>
              <a:t>Hoeveel</a:t>
            </a:r>
            <a:r>
              <a:rPr lang="nl-NL" sz="2400" dirty="0">
                <a:solidFill>
                  <a:prstClr val="black"/>
                </a:solidFill>
              </a:rPr>
              <a:t> µmol/m²/s is een Son T lamp van 600 watt</a:t>
            </a:r>
            <a:r>
              <a:rPr lang="nl-NL" sz="2400" dirty="0"/>
              <a:t> </a:t>
            </a:r>
          </a:p>
        </p:txBody>
      </p:sp>
      <p:sp>
        <p:nvSpPr>
          <p:cNvPr id="7" name="Titel 6">
            <a:extLst>
              <a:ext uri="{FF2B5EF4-FFF2-40B4-BE49-F238E27FC236}">
                <a16:creationId xmlns:a16="http://schemas.microsoft.com/office/drawing/2014/main" id="{79796CFA-B01B-482E-B56C-400B8055FD8A}"/>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256085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 lichtgrootheden</a:t>
            </a:r>
          </a:p>
        </p:txBody>
      </p:sp>
      <p:sp>
        <p:nvSpPr>
          <p:cNvPr id="7" name="Tijdelijke aanduiding voor inhoud 6">
            <a:extLst>
              <a:ext uri="{FF2B5EF4-FFF2-40B4-BE49-F238E27FC236}">
                <a16:creationId xmlns:a16="http://schemas.microsoft.com/office/drawing/2014/main" id="{707C0650-0AC0-4B37-BCB5-B0E12F3D9C5C}"/>
              </a:ext>
            </a:extLst>
          </p:cNvPr>
          <p:cNvSpPr>
            <a:spLocks noGrp="1"/>
          </p:cNvSpPr>
          <p:nvPr>
            <p:ph idx="1"/>
          </p:nvPr>
        </p:nvSpPr>
        <p:spPr>
          <a:xfrm>
            <a:off x="1981200" y="2389578"/>
            <a:ext cx="8579296" cy="2116832"/>
          </a:xfrm>
        </p:spPr>
        <p:txBody>
          <a:bodyPr>
            <a:normAutofit/>
          </a:bodyPr>
          <a:lstStyle/>
          <a:p>
            <a:pPr indent="0">
              <a:buNone/>
            </a:pPr>
            <a:r>
              <a:rPr lang="nl-NL" dirty="0"/>
              <a:t>Hoeveel mol is 25 </a:t>
            </a:r>
            <a:r>
              <a:rPr lang="nl-NL" dirty="0">
                <a:solidFill>
                  <a:prstClr val="black"/>
                </a:solidFill>
              </a:rPr>
              <a:t>µmol/m²/s per dag?</a:t>
            </a:r>
          </a:p>
          <a:p>
            <a:pPr indent="0">
              <a:buNone/>
            </a:pPr>
            <a:endParaRPr lang="nl-NL" dirty="0">
              <a:solidFill>
                <a:prstClr val="black"/>
              </a:solidFill>
            </a:endParaRPr>
          </a:p>
          <a:p>
            <a:pPr indent="0">
              <a:buNone/>
            </a:pPr>
            <a:r>
              <a:rPr lang="nl-NL" dirty="0">
                <a:solidFill>
                  <a:prstClr val="black"/>
                </a:solidFill>
              </a:rPr>
              <a:t>25 x (24x60x60) = 2.160.000 µmol/m²/s = 2,1 mol</a:t>
            </a:r>
            <a:endParaRPr lang="nl-NL" dirty="0"/>
          </a:p>
        </p:txBody>
      </p:sp>
    </p:spTree>
    <p:extLst>
      <p:ext uri="{BB962C8B-B14F-4D97-AF65-F5344CB8AC3E}">
        <p14:creationId xmlns:p14="http://schemas.microsoft.com/office/powerpoint/2010/main" val="282503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 lichtgrootheden</a:t>
            </a:r>
          </a:p>
        </p:txBody>
      </p:sp>
      <p:sp>
        <p:nvSpPr>
          <p:cNvPr id="7" name="Tijdelijke aanduiding voor inhoud 6">
            <a:extLst>
              <a:ext uri="{FF2B5EF4-FFF2-40B4-BE49-F238E27FC236}">
                <a16:creationId xmlns:a16="http://schemas.microsoft.com/office/drawing/2014/main" id="{707C0650-0AC0-4B37-BCB5-B0E12F3D9C5C}"/>
              </a:ext>
            </a:extLst>
          </p:cNvPr>
          <p:cNvSpPr>
            <a:spLocks noGrp="1"/>
          </p:cNvSpPr>
          <p:nvPr>
            <p:ph idx="1"/>
          </p:nvPr>
        </p:nvSpPr>
        <p:spPr>
          <a:xfrm>
            <a:off x="857250" y="2068830"/>
            <a:ext cx="9886950" cy="2437580"/>
          </a:xfrm>
        </p:spPr>
        <p:txBody>
          <a:bodyPr>
            <a:normAutofit/>
          </a:bodyPr>
          <a:lstStyle/>
          <a:p>
            <a:pPr indent="0">
              <a:buNone/>
            </a:pPr>
            <a:r>
              <a:rPr lang="nl-NL" dirty="0"/>
              <a:t>Als een planteen DLI van  30 heeft, hoeveel </a:t>
            </a:r>
            <a:r>
              <a:rPr lang="nl-NL" dirty="0">
                <a:solidFill>
                  <a:prstClr val="black"/>
                </a:solidFill>
              </a:rPr>
              <a:t>µmol/m²/s heb je dan nodig?</a:t>
            </a:r>
          </a:p>
          <a:p>
            <a:pPr indent="0">
              <a:buNone/>
            </a:pPr>
            <a:endParaRPr lang="nl-NL" dirty="0">
              <a:solidFill>
                <a:prstClr val="black"/>
              </a:solidFill>
            </a:endParaRPr>
          </a:p>
          <a:p>
            <a:pPr indent="0">
              <a:buNone/>
            </a:pPr>
            <a:r>
              <a:rPr lang="nl-NL" dirty="0">
                <a:solidFill>
                  <a:prstClr val="black"/>
                </a:solidFill>
              </a:rPr>
              <a:t>30 x1.000.000 = 30.000.000 µmol / (24 uurx60 minuten x60 seconden)=</a:t>
            </a:r>
          </a:p>
          <a:p>
            <a:pPr indent="0">
              <a:buNone/>
            </a:pPr>
            <a:r>
              <a:rPr lang="nl-NL" dirty="0">
                <a:solidFill>
                  <a:prstClr val="black"/>
                </a:solidFill>
              </a:rPr>
              <a:t>                          347 µmol/m²/s </a:t>
            </a:r>
            <a:endParaRPr lang="nl-NL" dirty="0"/>
          </a:p>
        </p:txBody>
      </p:sp>
    </p:spTree>
    <p:extLst>
      <p:ext uri="{BB962C8B-B14F-4D97-AF65-F5344CB8AC3E}">
        <p14:creationId xmlns:p14="http://schemas.microsoft.com/office/powerpoint/2010/main" val="36091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Opdrachten:</a:t>
            </a:r>
          </a:p>
        </p:txBody>
      </p:sp>
      <p:sp>
        <p:nvSpPr>
          <p:cNvPr id="7" name="Tijdelijke aanduiding voor inhoud 6">
            <a:extLst>
              <a:ext uri="{FF2B5EF4-FFF2-40B4-BE49-F238E27FC236}">
                <a16:creationId xmlns:a16="http://schemas.microsoft.com/office/drawing/2014/main" id="{707C0650-0AC0-4B37-BCB5-B0E12F3D9C5C}"/>
              </a:ext>
            </a:extLst>
          </p:cNvPr>
          <p:cNvSpPr>
            <a:spLocks noGrp="1"/>
          </p:cNvSpPr>
          <p:nvPr>
            <p:ph idx="1"/>
          </p:nvPr>
        </p:nvSpPr>
        <p:spPr>
          <a:xfrm>
            <a:off x="756000" y="1897380"/>
            <a:ext cx="8579296" cy="3783330"/>
          </a:xfrm>
        </p:spPr>
        <p:txBody>
          <a:bodyPr>
            <a:normAutofit/>
          </a:bodyPr>
          <a:lstStyle/>
          <a:p>
            <a:pPr indent="0">
              <a:buNone/>
            </a:pPr>
            <a:r>
              <a:rPr lang="nl-NL" dirty="0"/>
              <a:t>Op de volgende dia’s vindt je alle opdrachten die verleden lessen gemaakt moesten worden.</a:t>
            </a:r>
          </a:p>
          <a:p>
            <a:pPr indent="0">
              <a:buNone/>
            </a:pPr>
            <a:endParaRPr lang="nl-NL" dirty="0"/>
          </a:p>
          <a:p>
            <a:pPr indent="0">
              <a:buNone/>
            </a:pPr>
            <a:r>
              <a:rPr lang="nl-NL" dirty="0"/>
              <a:t>Bundel deze opdrachten tot 1 verslag en stuur dit verslag samen met je verslag van de praktijkproef voor vrijdag 12 januari naar:</a:t>
            </a:r>
          </a:p>
          <a:p>
            <a:pPr indent="0">
              <a:buNone/>
            </a:pPr>
            <a:endParaRPr lang="nl-NL" dirty="0"/>
          </a:p>
          <a:p>
            <a:pPr indent="0">
              <a:buNone/>
            </a:pPr>
            <a:r>
              <a:rPr lang="nl-NL" dirty="0" err="1"/>
              <a:t>ghverbeek@zone.college</a:t>
            </a:r>
            <a:endParaRPr lang="nl-NL" dirty="0"/>
          </a:p>
        </p:txBody>
      </p:sp>
    </p:spTree>
    <p:extLst>
      <p:ext uri="{BB962C8B-B14F-4D97-AF65-F5344CB8AC3E}">
        <p14:creationId xmlns:p14="http://schemas.microsoft.com/office/powerpoint/2010/main" val="258691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Opdracht les 1</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7108395" cy="2308324"/>
          </a:xfrm>
          <a:prstGeom prst="rect">
            <a:avLst/>
          </a:prstGeom>
          <a:noFill/>
        </p:spPr>
        <p:txBody>
          <a:bodyPr wrap="square" rtlCol="0">
            <a:spAutoFit/>
          </a:bodyPr>
          <a:lstStyle/>
          <a:p>
            <a:r>
              <a:rPr lang="nl-NL" dirty="0"/>
              <a:t>De kleur van het licht</a:t>
            </a:r>
          </a:p>
          <a:p>
            <a:endParaRPr lang="nl-NL" dirty="0">
              <a:solidFill>
                <a:srgbClr val="FF0000"/>
              </a:solidFill>
            </a:endParaRPr>
          </a:p>
          <a:p>
            <a:r>
              <a:rPr lang="nl-NL" b="1" dirty="0"/>
              <a:t>Invuloefening:</a:t>
            </a:r>
          </a:p>
          <a:p>
            <a:endParaRPr lang="nl-NL" dirty="0">
              <a:solidFill>
                <a:srgbClr val="FF0000"/>
              </a:solidFill>
            </a:endParaRPr>
          </a:p>
          <a:p>
            <a:endParaRPr lang="nl-NL" dirty="0">
              <a:solidFill>
                <a:srgbClr val="FF0000"/>
              </a:solidFill>
            </a:endParaRPr>
          </a:p>
          <a:p>
            <a:endParaRPr lang="nl-NL" dirty="0"/>
          </a:p>
          <a:p>
            <a:endParaRPr lang="nl-NL" dirty="0"/>
          </a:p>
          <a:p>
            <a:endParaRPr lang="nl-NL" dirty="0"/>
          </a:p>
        </p:txBody>
      </p:sp>
      <p:pic>
        <p:nvPicPr>
          <p:cNvPr id="4" name="Afbeelding 3">
            <a:hlinkClick r:id="rId3"/>
            <a:extLst>
              <a:ext uri="{FF2B5EF4-FFF2-40B4-BE49-F238E27FC236}">
                <a16:creationId xmlns:a16="http://schemas.microsoft.com/office/drawing/2014/main" id="{EAAD7412-CE88-4021-A1CF-D318FFA8352D}"/>
              </a:ext>
            </a:extLst>
          </p:cNvPr>
          <p:cNvPicPr>
            <a:picLocks noChangeAspect="1"/>
          </p:cNvPicPr>
          <p:nvPr/>
        </p:nvPicPr>
        <p:blipFill>
          <a:blip r:embed="rId4"/>
          <a:stretch>
            <a:fillRect/>
          </a:stretch>
        </p:blipFill>
        <p:spPr>
          <a:xfrm>
            <a:off x="1283851" y="2468040"/>
            <a:ext cx="8820150" cy="3933825"/>
          </a:xfrm>
          <a:prstGeom prst="rect">
            <a:avLst/>
          </a:prstGeom>
        </p:spPr>
      </p:pic>
    </p:spTree>
    <p:extLst>
      <p:ext uri="{BB962C8B-B14F-4D97-AF65-F5344CB8AC3E}">
        <p14:creationId xmlns:p14="http://schemas.microsoft.com/office/powerpoint/2010/main" val="3307294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Opdracht les 1</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05840" y="1267733"/>
            <a:ext cx="4183381" cy="1754326"/>
          </a:xfrm>
          <a:prstGeom prst="rect">
            <a:avLst/>
          </a:prstGeom>
          <a:noFill/>
        </p:spPr>
        <p:txBody>
          <a:bodyPr wrap="square" rtlCol="0">
            <a:spAutoFit/>
          </a:bodyPr>
          <a:lstStyle/>
          <a:p>
            <a:endParaRPr lang="nl-NL" dirty="0">
              <a:solidFill>
                <a:srgbClr val="FF0000"/>
              </a:solidFill>
            </a:endParaRPr>
          </a:p>
          <a:p>
            <a:endParaRPr lang="nl-NL" dirty="0"/>
          </a:p>
          <a:p>
            <a:endParaRPr lang="nl-NL" dirty="0"/>
          </a:p>
          <a:p>
            <a:r>
              <a:rPr lang="nl-NL" dirty="0"/>
              <a:t>Maak van de </a:t>
            </a:r>
            <a:r>
              <a:rPr lang="nl-NL" dirty="0" err="1"/>
              <a:t>webquest</a:t>
            </a:r>
            <a:r>
              <a:rPr lang="nl-NL" dirty="0"/>
              <a:t> licht de eerste opdracht</a:t>
            </a:r>
          </a:p>
          <a:p>
            <a:endParaRPr lang="nl-NL" dirty="0"/>
          </a:p>
        </p:txBody>
      </p:sp>
      <p:pic>
        <p:nvPicPr>
          <p:cNvPr id="4" name="Afbeelding 3">
            <a:extLst>
              <a:ext uri="{FF2B5EF4-FFF2-40B4-BE49-F238E27FC236}">
                <a16:creationId xmlns:a16="http://schemas.microsoft.com/office/drawing/2014/main" id="{57B4069A-F724-4837-961E-B54BDC520FF7}"/>
              </a:ext>
            </a:extLst>
          </p:cNvPr>
          <p:cNvPicPr>
            <a:picLocks noChangeAspect="1"/>
          </p:cNvPicPr>
          <p:nvPr/>
        </p:nvPicPr>
        <p:blipFill>
          <a:blip r:embed="rId3"/>
          <a:stretch>
            <a:fillRect/>
          </a:stretch>
        </p:blipFill>
        <p:spPr>
          <a:xfrm>
            <a:off x="4931734" y="947872"/>
            <a:ext cx="6111949" cy="4309928"/>
          </a:xfrm>
          <a:prstGeom prst="rect">
            <a:avLst/>
          </a:prstGeom>
        </p:spPr>
      </p:pic>
      <p:pic>
        <p:nvPicPr>
          <p:cNvPr id="5" name="Afbeelding 4">
            <a:extLst>
              <a:ext uri="{FF2B5EF4-FFF2-40B4-BE49-F238E27FC236}">
                <a16:creationId xmlns:a16="http://schemas.microsoft.com/office/drawing/2014/main" id="{35F98EE9-330F-4E4A-8490-493B007B112E}"/>
              </a:ext>
            </a:extLst>
          </p:cNvPr>
          <p:cNvPicPr>
            <a:picLocks noChangeAspect="1"/>
          </p:cNvPicPr>
          <p:nvPr/>
        </p:nvPicPr>
        <p:blipFill>
          <a:blip r:embed="rId4"/>
          <a:stretch>
            <a:fillRect/>
          </a:stretch>
        </p:blipFill>
        <p:spPr>
          <a:xfrm>
            <a:off x="1164014" y="3102836"/>
            <a:ext cx="3867031" cy="3353752"/>
          </a:xfrm>
          <a:prstGeom prst="rect">
            <a:avLst/>
          </a:prstGeom>
        </p:spPr>
      </p:pic>
    </p:spTree>
    <p:extLst>
      <p:ext uri="{BB962C8B-B14F-4D97-AF65-F5344CB8AC3E}">
        <p14:creationId xmlns:p14="http://schemas.microsoft.com/office/powerpoint/2010/main" val="3171869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Vragen les 2</a:t>
            </a:r>
          </a:p>
        </p:txBody>
      </p:sp>
      <p:sp>
        <p:nvSpPr>
          <p:cNvPr id="4" name="Tekstvak 3">
            <a:extLst>
              <a:ext uri="{FF2B5EF4-FFF2-40B4-BE49-F238E27FC236}">
                <a16:creationId xmlns:a16="http://schemas.microsoft.com/office/drawing/2014/main" id="{FD31DB1D-BEBF-4D5A-8A28-9856562AFBC6}"/>
              </a:ext>
            </a:extLst>
          </p:cNvPr>
          <p:cNvSpPr txBox="1"/>
          <p:nvPr/>
        </p:nvSpPr>
        <p:spPr>
          <a:xfrm>
            <a:off x="1148316" y="2136338"/>
            <a:ext cx="9310133" cy="2831544"/>
          </a:xfrm>
          <a:prstGeom prst="rect">
            <a:avLst/>
          </a:prstGeom>
          <a:noFill/>
        </p:spPr>
        <p:txBody>
          <a:bodyPr wrap="square" rtlCol="0">
            <a:spAutoFit/>
          </a:bodyPr>
          <a:lstStyle/>
          <a:p>
            <a:r>
              <a:rPr lang="nl-NL" sz="2000" dirty="0"/>
              <a:t>Geef aan welke van de volgende beweringen juist zijn:</a:t>
            </a:r>
          </a:p>
          <a:p>
            <a:endParaRPr lang="nl-NL" sz="2000" dirty="0"/>
          </a:p>
          <a:p>
            <a:r>
              <a:rPr lang="nl-NL" sz="2000" dirty="0"/>
              <a:t>1   Bij te weinig licht verkleinen de internodiën.</a:t>
            </a:r>
          </a:p>
          <a:p>
            <a:r>
              <a:rPr lang="nl-NL" sz="2000" dirty="0"/>
              <a:t>2   Door lichtgebrek vallen met name de onderste bladeren af.</a:t>
            </a:r>
          </a:p>
          <a:p>
            <a:r>
              <a:rPr lang="nl-NL" sz="2000" dirty="0"/>
              <a:t>3   Planten met harde stugge bladeren zijn vaak </a:t>
            </a:r>
            <a:r>
              <a:rPr lang="nl-NL" sz="2000" dirty="0" err="1"/>
              <a:t>zonminnende</a:t>
            </a:r>
            <a:r>
              <a:rPr lang="nl-NL" sz="2000" dirty="0"/>
              <a:t> planten.</a:t>
            </a:r>
          </a:p>
          <a:p>
            <a:r>
              <a:rPr lang="nl-NL" sz="2000" dirty="0"/>
              <a:t>4   Fotoperiodiciteit gaat over de ontwikkeling van de plant en niet over de groei.</a:t>
            </a:r>
          </a:p>
          <a:p>
            <a:r>
              <a:rPr lang="nl-NL" sz="2000" dirty="0"/>
              <a:t>5   Potanjer is een </a:t>
            </a:r>
            <a:r>
              <a:rPr lang="nl-NL" sz="2000" dirty="0" err="1"/>
              <a:t>kortedagplant</a:t>
            </a:r>
            <a:r>
              <a:rPr lang="nl-NL" sz="2000" dirty="0"/>
              <a:t>.</a:t>
            </a:r>
          </a:p>
          <a:p>
            <a:r>
              <a:rPr lang="nl-NL" sz="2000" dirty="0"/>
              <a:t>6   </a:t>
            </a:r>
            <a:r>
              <a:rPr lang="nl-NL" sz="2000" dirty="0" err="1"/>
              <a:t>Kortedagplanten</a:t>
            </a:r>
            <a:r>
              <a:rPr lang="nl-NL" sz="2000" dirty="0"/>
              <a:t> hebben weinig licht nodig voor de bloemknopvorming.</a:t>
            </a:r>
          </a:p>
          <a:p>
            <a:endParaRPr lang="nl-NL" dirty="0"/>
          </a:p>
        </p:txBody>
      </p:sp>
    </p:spTree>
    <p:extLst>
      <p:ext uri="{BB962C8B-B14F-4D97-AF65-F5344CB8AC3E}">
        <p14:creationId xmlns:p14="http://schemas.microsoft.com/office/powerpoint/2010/main" val="1910837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228527" y="579755"/>
            <a:ext cx="7655442" cy="584775"/>
          </a:xfrm>
          <a:prstGeom prst="rect">
            <a:avLst/>
          </a:prstGeom>
          <a:noFill/>
        </p:spPr>
        <p:txBody>
          <a:bodyPr wrap="square" rtlCol="0">
            <a:spAutoFit/>
          </a:bodyPr>
          <a:lstStyle/>
          <a:p>
            <a:r>
              <a:rPr lang="nl-NL" sz="3200" b="1" dirty="0"/>
              <a:t>Vragen les 2</a:t>
            </a:r>
          </a:p>
        </p:txBody>
      </p:sp>
      <p:sp>
        <p:nvSpPr>
          <p:cNvPr id="4" name="Tekstvak 3">
            <a:extLst>
              <a:ext uri="{FF2B5EF4-FFF2-40B4-BE49-F238E27FC236}">
                <a16:creationId xmlns:a16="http://schemas.microsoft.com/office/drawing/2014/main" id="{FD31DB1D-BEBF-4D5A-8A28-9856562AFBC6}"/>
              </a:ext>
            </a:extLst>
          </p:cNvPr>
          <p:cNvSpPr txBox="1"/>
          <p:nvPr/>
        </p:nvSpPr>
        <p:spPr>
          <a:xfrm>
            <a:off x="561704" y="1880412"/>
            <a:ext cx="10933610" cy="2031325"/>
          </a:xfrm>
          <a:prstGeom prst="rect">
            <a:avLst/>
          </a:prstGeom>
          <a:noFill/>
        </p:spPr>
        <p:txBody>
          <a:bodyPr wrap="square" rtlCol="0">
            <a:spAutoFit/>
          </a:bodyPr>
          <a:lstStyle/>
          <a:p>
            <a:r>
              <a:rPr lang="nl-NL" dirty="0"/>
              <a:t>Beantwoord de volgende vragen:</a:t>
            </a:r>
          </a:p>
          <a:p>
            <a:r>
              <a:rPr lang="nl-NL" dirty="0"/>
              <a:t>7   Welke schade kan ontstaan bij groene bladplanten in de handelsketen bij een lange doorlooptijd?</a:t>
            </a:r>
          </a:p>
          <a:p>
            <a:r>
              <a:rPr lang="nl-NL" dirty="0"/>
              <a:t>8  Welke schade kan specifiek ontstaan bij bonte planten in de handelsketen bij een lange doorlooptijd?</a:t>
            </a:r>
          </a:p>
          <a:p>
            <a:r>
              <a:rPr lang="nl-NL" dirty="0"/>
              <a:t>9   Noem drie kenmerken die je veel tegenkomt bij zonplanten.</a:t>
            </a:r>
          </a:p>
          <a:p>
            <a:r>
              <a:rPr lang="nl-NL" dirty="0"/>
              <a:t>10  Welke lichthoeveelheid hebben de minst lichtbehoeftige planten toch nog nodig?</a:t>
            </a:r>
          </a:p>
          <a:p>
            <a:r>
              <a:rPr lang="nl-NL" dirty="0"/>
              <a:t>11   Waarom kan ook daglengte in de afzetfase belangrijk zijn?</a:t>
            </a:r>
          </a:p>
          <a:p>
            <a:r>
              <a:rPr lang="nl-NL" dirty="0"/>
              <a:t>12   Welk verband is er tussen een hoge doorlooptijd en de lichtbehoefte in het handelstraject?</a:t>
            </a:r>
          </a:p>
        </p:txBody>
      </p:sp>
    </p:spTree>
    <p:extLst>
      <p:ext uri="{BB962C8B-B14F-4D97-AF65-F5344CB8AC3E}">
        <p14:creationId xmlns:p14="http://schemas.microsoft.com/office/powerpoint/2010/main" val="3434285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148317" y="531628"/>
            <a:ext cx="7655442" cy="584775"/>
          </a:xfrm>
          <a:prstGeom prst="rect">
            <a:avLst/>
          </a:prstGeom>
          <a:noFill/>
        </p:spPr>
        <p:txBody>
          <a:bodyPr wrap="square" rtlCol="0">
            <a:spAutoFit/>
          </a:bodyPr>
          <a:lstStyle/>
          <a:p>
            <a:r>
              <a:rPr lang="nl-NL" sz="3200" b="1" dirty="0"/>
              <a:t>Vragen les 2</a:t>
            </a:r>
          </a:p>
        </p:txBody>
      </p:sp>
      <p:sp>
        <p:nvSpPr>
          <p:cNvPr id="4" name="Tekstvak 3">
            <a:extLst>
              <a:ext uri="{FF2B5EF4-FFF2-40B4-BE49-F238E27FC236}">
                <a16:creationId xmlns:a16="http://schemas.microsoft.com/office/drawing/2014/main" id="{FD31DB1D-BEBF-4D5A-8A28-9856562AFBC6}"/>
              </a:ext>
            </a:extLst>
          </p:cNvPr>
          <p:cNvSpPr txBox="1"/>
          <p:nvPr/>
        </p:nvSpPr>
        <p:spPr>
          <a:xfrm>
            <a:off x="561704" y="1880412"/>
            <a:ext cx="10933610" cy="369332"/>
          </a:xfrm>
          <a:prstGeom prst="rect">
            <a:avLst/>
          </a:prstGeom>
          <a:noFill/>
        </p:spPr>
        <p:txBody>
          <a:bodyPr wrap="square" rtlCol="0">
            <a:spAutoFit/>
          </a:bodyPr>
          <a:lstStyle/>
          <a:p>
            <a:r>
              <a:rPr lang="nl-NL" dirty="0"/>
              <a:t>Neem het volgende schema over en vul het in:</a:t>
            </a:r>
          </a:p>
        </p:txBody>
      </p:sp>
      <p:pic>
        <p:nvPicPr>
          <p:cNvPr id="2" name="Afbeelding 1">
            <a:extLst>
              <a:ext uri="{FF2B5EF4-FFF2-40B4-BE49-F238E27FC236}">
                <a16:creationId xmlns:a16="http://schemas.microsoft.com/office/drawing/2014/main" id="{1EE5F50C-C834-412D-87B3-0E47F930BC7A}"/>
              </a:ext>
            </a:extLst>
          </p:cNvPr>
          <p:cNvPicPr>
            <a:picLocks noChangeAspect="1"/>
          </p:cNvPicPr>
          <p:nvPr/>
        </p:nvPicPr>
        <p:blipFill>
          <a:blip r:embed="rId2"/>
          <a:stretch>
            <a:fillRect/>
          </a:stretch>
        </p:blipFill>
        <p:spPr>
          <a:xfrm>
            <a:off x="467849" y="2698024"/>
            <a:ext cx="11619104" cy="2605496"/>
          </a:xfrm>
          <a:prstGeom prst="rect">
            <a:avLst/>
          </a:prstGeom>
        </p:spPr>
      </p:pic>
    </p:spTree>
    <p:extLst>
      <p:ext uri="{BB962C8B-B14F-4D97-AF65-F5344CB8AC3E}">
        <p14:creationId xmlns:p14="http://schemas.microsoft.com/office/powerpoint/2010/main" val="3542951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3777" y="500585"/>
            <a:ext cx="4932000" cy="720000"/>
          </a:xfrm>
        </p:spPr>
        <p:txBody>
          <a:bodyPr>
            <a:normAutofit fontScale="90000"/>
          </a:bodyPr>
          <a:lstStyle/>
          <a:p>
            <a:r>
              <a:rPr lang="nl-NL" dirty="0"/>
              <a:t>Meten is weten les 3</a:t>
            </a:r>
          </a:p>
        </p:txBody>
      </p:sp>
      <p:sp>
        <p:nvSpPr>
          <p:cNvPr id="3" name="Tijdelijke aanduiding voor tekst 2"/>
          <p:cNvSpPr>
            <a:spLocks noGrp="1"/>
          </p:cNvSpPr>
          <p:nvPr>
            <p:ph type="body" sz="quarter" idx="10"/>
          </p:nvPr>
        </p:nvSpPr>
        <p:spPr/>
        <p:txBody>
          <a:bodyPr/>
          <a:lstStyle/>
          <a:p>
            <a:r>
              <a:rPr lang="nl-NL" dirty="0"/>
              <a:t>Zelf aan de slag</a:t>
            </a:r>
          </a:p>
          <a:p>
            <a:endParaRPr lang="nl-NL" dirty="0"/>
          </a:p>
          <a:p>
            <a:pPr indent="0">
              <a:buNone/>
            </a:pPr>
            <a:r>
              <a:rPr lang="nl-NL" dirty="0"/>
              <a:t>Opdracht meten is weten PAR en LUX</a:t>
            </a:r>
          </a:p>
          <a:p>
            <a:pPr indent="0">
              <a:buNone/>
            </a:pPr>
            <a:endParaRPr lang="nl-NL" dirty="0"/>
          </a:p>
          <a:p>
            <a:pPr indent="0">
              <a:buNone/>
            </a:pPr>
            <a:r>
              <a:rPr lang="nl-NL" dirty="0"/>
              <a:t>Maak de Theorie opdracht niveau 3,4 opdracht 3 PAR meter</a:t>
            </a:r>
          </a:p>
          <a:p>
            <a:pPr indent="0">
              <a:buNone/>
            </a:pPr>
            <a:endParaRPr lang="nl-NL" dirty="0"/>
          </a:p>
          <a:p>
            <a:pPr indent="0">
              <a:buNone/>
            </a:pPr>
            <a:endParaRPr lang="nl-NL" dirty="0"/>
          </a:p>
          <a:p>
            <a:pPr indent="0">
              <a:buNone/>
            </a:pPr>
            <a:endParaRPr lang="nl-NL" dirty="0"/>
          </a:p>
        </p:txBody>
      </p:sp>
      <p:pic>
        <p:nvPicPr>
          <p:cNvPr id="5" name="Afbeelding 4">
            <a:extLst>
              <a:ext uri="{FF2B5EF4-FFF2-40B4-BE49-F238E27FC236}">
                <a16:creationId xmlns:a16="http://schemas.microsoft.com/office/drawing/2014/main" id="{DE5656E1-A0D0-4917-A8DA-48E0B98F8581}"/>
              </a:ext>
            </a:extLst>
          </p:cNvPr>
          <p:cNvPicPr>
            <a:picLocks noChangeAspect="1"/>
          </p:cNvPicPr>
          <p:nvPr/>
        </p:nvPicPr>
        <p:blipFill>
          <a:blip r:embed="rId2"/>
          <a:stretch>
            <a:fillRect/>
          </a:stretch>
        </p:blipFill>
        <p:spPr>
          <a:xfrm>
            <a:off x="4166531" y="3512110"/>
            <a:ext cx="4193503" cy="1869890"/>
          </a:xfrm>
          <a:prstGeom prst="rect">
            <a:avLst/>
          </a:prstGeom>
        </p:spPr>
      </p:pic>
    </p:spTree>
    <p:extLst>
      <p:ext uri="{BB962C8B-B14F-4D97-AF65-F5344CB8AC3E}">
        <p14:creationId xmlns:p14="http://schemas.microsoft.com/office/powerpoint/2010/main" val="375815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5146361-E1B8-41C6-BE97-DFF4185B1575}"/>
              </a:ext>
            </a:extLst>
          </p:cNvPr>
          <p:cNvPicPr>
            <a:picLocks noChangeAspect="1"/>
          </p:cNvPicPr>
          <p:nvPr/>
        </p:nvPicPr>
        <p:blipFill>
          <a:blip r:embed="rId2"/>
          <a:stretch>
            <a:fillRect/>
          </a:stretch>
        </p:blipFill>
        <p:spPr>
          <a:xfrm>
            <a:off x="9844252" y="263421"/>
            <a:ext cx="2543175" cy="180022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718184" y="479398"/>
            <a:ext cx="6534978" cy="857250"/>
          </a:xfrm>
        </p:spPr>
        <p:txBody>
          <a:bodyPr>
            <a:normAutofit/>
          </a:bodyPr>
          <a:lstStyle/>
          <a:p>
            <a:r>
              <a:rPr lang="nl-NL" sz="3200" b="1" dirty="0"/>
              <a:t>Donker reactie</a:t>
            </a:r>
            <a:r>
              <a:rPr lang="nl-NL" b="1" dirty="0"/>
              <a:t> </a:t>
            </a:r>
          </a:p>
        </p:txBody>
      </p:sp>
      <p:sp>
        <p:nvSpPr>
          <p:cNvPr id="3" name="Rechthoek 2">
            <a:extLst>
              <a:ext uri="{FF2B5EF4-FFF2-40B4-BE49-F238E27FC236}">
                <a16:creationId xmlns:a16="http://schemas.microsoft.com/office/drawing/2014/main" id="{8239865C-2960-410D-9FFB-348D441D9F70}"/>
              </a:ext>
            </a:extLst>
          </p:cNvPr>
          <p:cNvSpPr/>
          <p:nvPr/>
        </p:nvSpPr>
        <p:spPr>
          <a:xfrm>
            <a:off x="504824" y="1484955"/>
            <a:ext cx="10459567" cy="4893647"/>
          </a:xfrm>
          <a:prstGeom prst="rect">
            <a:avLst/>
          </a:prstGeom>
        </p:spPr>
        <p:txBody>
          <a:bodyPr wrap="square">
            <a:spAutoFit/>
          </a:bodyPr>
          <a:lstStyle/>
          <a:p>
            <a:r>
              <a:rPr lang="nl-NL" sz="2400" dirty="0"/>
              <a:t>deze reactie heeft geen licht nodig, maar vindt niet in de nacht plaats</a:t>
            </a:r>
          </a:p>
          <a:p>
            <a:endParaRPr lang="nl-NL" sz="2400" dirty="0"/>
          </a:p>
          <a:p>
            <a:pPr marL="342900" indent="-342900">
              <a:buFont typeface="Arial" panose="020B0604020202020204" pitchFamily="34" charset="0"/>
              <a:buChar char="•"/>
            </a:pPr>
            <a:r>
              <a:rPr lang="nl-NL" sz="2400" dirty="0"/>
              <a:t>De waterstof atomen (H) gaan met koolstofdioxide (CO2) een reactie aan</a:t>
            </a:r>
            <a:br>
              <a:rPr lang="nl-NL" sz="2400" dirty="0"/>
            </a:br>
            <a:endParaRPr lang="nl-NL" sz="2400" dirty="0"/>
          </a:p>
          <a:p>
            <a:pPr marL="342900" indent="-342900">
              <a:buFont typeface="Arial" panose="020B0604020202020204" pitchFamily="34" charset="0"/>
              <a:buChar char="•"/>
            </a:pPr>
            <a:r>
              <a:rPr lang="nl-NL" sz="2400" dirty="0"/>
              <a:t>Voor deze reactie is energie nodig, die komt van het ATP. Dat ATP is gemaakt tijdens de lichtreactie</a:t>
            </a:r>
            <a:br>
              <a:rPr lang="nl-NL" sz="2400" dirty="0"/>
            </a:br>
            <a:endParaRPr lang="nl-NL" sz="2400" dirty="0"/>
          </a:p>
          <a:p>
            <a:pPr marL="342900" indent="-342900">
              <a:buFont typeface="Arial" panose="020B0604020202020204" pitchFamily="34" charset="0"/>
              <a:buChar char="•"/>
            </a:pPr>
            <a:r>
              <a:rPr lang="nl-NL" sz="2400" dirty="0"/>
              <a:t>Waterstof (H) en koolstofdioxide (CO2) vormen suikers zoals glucose (CH2O)6 = C6H12O6</a:t>
            </a:r>
            <a:br>
              <a:rPr lang="nl-NL" sz="2400" dirty="0"/>
            </a:br>
            <a:endParaRPr lang="nl-NL" sz="2400" dirty="0"/>
          </a:p>
          <a:p>
            <a:pPr marL="342900" indent="-342900">
              <a:buFont typeface="Arial" panose="020B0604020202020204" pitchFamily="34" charset="0"/>
              <a:buChar char="•"/>
            </a:pPr>
            <a:r>
              <a:rPr lang="nl-NL" sz="2400" dirty="0"/>
              <a:t>Glucose wordt gebruikt om andere, grotere moleculen te maken zoals eiwitten en vetten • De donkerreactie wordt ook wel Calvincyclus genoemd</a:t>
            </a:r>
          </a:p>
        </p:txBody>
      </p:sp>
    </p:spTree>
    <p:extLst>
      <p:ext uri="{BB962C8B-B14F-4D97-AF65-F5344CB8AC3E}">
        <p14:creationId xmlns:p14="http://schemas.microsoft.com/office/powerpoint/2010/main" val="51187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43777" y="500585"/>
            <a:ext cx="4932000" cy="720000"/>
          </a:xfrm>
        </p:spPr>
        <p:txBody>
          <a:bodyPr>
            <a:normAutofit fontScale="90000"/>
          </a:bodyPr>
          <a:lstStyle/>
          <a:p>
            <a:r>
              <a:rPr lang="nl-NL" dirty="0"/>
              <a:t>Meten is weten les 3</a:t>
            </a:r>
          </a:p>
        </p:txBody>
      </p:sp>
      <p:sp>
        <p:nvSpPr>
          <p:cNvPr id="3" name="Tijdelijke aanduiding voor tekst 2"/>
          <p:cNvSpPr>
            <a:spLocks noGrp="1"/>
          </p:cNvSpPr>
          <p:nvPr>
            <p:ph type="body" sz="quarter" idx="10"/>
          </p:nvPr>
        </p:nvSpPr>
        <p:spPr/>
        <p:txBody>
          <a:bodyPr/>
          <a:lstStyle/>
          <a:p>
            <a:pPr indent="0">
              <a:buNone/>
            </a:pPr>
            <a:r>
              <a:rPr lang="nl-NL" dirty="0"/>
              <a:t>Maak van de </a:t>
            </a:r>
            <a:r>
              <a:rPr lang="nl-NL" dirty="0" err="1"/>
              <a:t>webquest</a:t>
            </a:r>
            <a:r>
              <a:rPr lang="nl-NL" dirty="0"/>
              <a:t> licht de 2</a:t>
            </a:r>
            <a:r>
              <a:rPr lang="nl-NL" baseline="30000" dirty="0"/>
              <a:t>e</a:t>
            </a:r>
            <a:r>
              <a:rPr lang="nl-NL" dirty="0"/>
              <a:t> opdracht </a:t>
            </a:r>
          </a:p>
        </p:txBody>
      </p:sp>
      <p:pic>
        <p:nvPicPr>
          <p:cNvPr id="4" name="Afbeelding 3">
            <a:extLst>
              <a:ext uri="{FF2B5EF4-FFF2-40B4-BE49-F238E27FC236}">
                <a16:creationId xmlns:a16="http://schemas.microsoft.com/office/drawing/2014/main" id="{96B22F72-C35B-449F-90D3-1B606F847DC6}"/>
              </a:ext>
            </a:extLst>
          </p:cNvPr>
          <p:cNvPicPr>
            <a:picLocks noChangeAspect="1"/>
          </p:cNvPicPr>
          <p:nvPr/>
        </p:nvPicPr>
        <p:blipFill>
          <a:blip r:embed="rId2"/>
          <a:stretch>
            <a:fillRect/>
          </a:stretch>
        </p:blipFill>
        <p:spPr>
          <a:xfrm>
            <a:off x="2777706" y="1998087"/>
            <a:ext cx="3804249" cy="1924197"/>
          </a:xfrm>
          <a:prstGeom prst="rect">
            <a:avLst/>
          </a:prstGeom>
        </p:spPr>
      </p:pic>
      <p:pic>
        <p:nvPicPr>
          <p:cNvPr id="6" name="Afbeelding 5">
            <a:extLst>
              <a:ext uri="{FF2B5EF4-FFF2-40B4-BE49-F238E27FC236}">
                <a16:creationId xmlns:a16="http://schemas.microsoft.com/office/drawing/2014/main" id="{BEB13540-6AC4-477B-B500-5DF01E5B9E85}"/>
              </a:ext>
            </a:extLst>
          </p:cNvPr>
          <p:cNvPicPr>
            <a:picLocks noChangeAspect="1"/>
          </p:cNvPicPr>
          <p:nvPr/>
        </p:nvPicPr>
        <p:blipFill>
          <a:blip r:embed="rId3"/>
          <a:stretch>
            <a:fillRect/>
          </a:stretch>
        </p:blipFill>
        <p:spPr>
          <a:xfrm>
            <a:off x="872034" y="4040592"/>
            <a:ext cx="4517717" cy="2682815"/>
          </a:xfrm>
          <a:prstGeom prst="rect">
            <a:avLst/>
          </a:prstGeom>
        </p:spPr>
      </p:pic>
      <p:pic>
        <p:nvPicPr>
          <p:cNvPr id="7" name="Afbeelding 6">
            <a:extLst>
              <a:ext uri="{FF2B5EF4-FFF2-40B4-BE49-F238E27FC236}">
                <a16:creationId xmlns:a16="http://schemas.microsoft.com/office/drawing/2014/main" id="{6F2AF27A-ACB6-44A0-8B7C-4F5006C80ABD}"/>
              </a:ext>
            </a:extLst>
          </p:cNvPr>
          <p:cNvPicPr>
            <a:picLocks noChangeAspect="1"/>
          </p:cNvPicPr>
          <p:nvPr/>
        </p:nvPicPr>
        <p:blipFill>
          <a:blip r:embed="rId4"/>
          <a:stretch>
            <a:fillRect/>
          </a:stretch>
        </p:blipFill>
        <p:spPr>
          <a:xfrm>
            <a:off x="5532127" y="4042801"/>
            <a:ext cx="4776439" cy="2668002"/>
          </a:xfrm>
          <a:prstGeom prst="rect">
            <a:avLst/>
          </a:prstGeom>
        </p:spPr>
      </p:pic>
    </p:spTree>
    <p:extLst>
      <p:ext uri="{BB962C8B-B14F-4D97-AF65-F5344CB8AC3E}">
        <p14:creationId xmlns:p14="http://schemas.microsoft.com/office/powerpoint/2010/main" val="1831801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Oefeningen les 4</a:t>
            </a:r>
          </a:p>
        </p:txBody>
      </p:sp>
      <p:sp>
        <p:nvSpPr>
          <p:cNvPr id="3" name="Tijdelijke aanduiding voor inhoud 2"/>
          <p:cNvSpPr>
            <a:spLocks noGrp="1"/>
          </p:cNvSpPr>
          <p:nvPr>
            <p:ph idx="1"/>
          </p:nvPr>
        </p:nvSpPr>
        <p:spPr>
          <a:xfrm>
            <a:off x="882316" y="1475874"/>
            <a:ext cx="9328484" cy="4235115"/>
          </a:xfrm>
        </p:spPr>
        <p:txBody>
          <a:bodyPr>
            <a:normAutofit/>
          </a:bodyPr>
          <a:lstStyle/>
          <a:p>
            <a:pPr marL="342900" indent="-342900"/>
            <a:r>
              <a:rPr lang="nl-NL" dirty="0"/>
              <a:t>Hoeveel µmol/m²/s is 5000 lux in de kas? Hoeveel mol/m2/dag is dit?</a:t>
            </a:r>
          </a:p>
          <a:p>
            <a:pPr marL="342900" indent="-342900"/>
            <a:r>
              <a:rPr lang="nl-NL" dirty="0"/>
              <a:t>Als we spreken over 100 watt/m2 aan bij belichting, hoeveel µmol/m²/s is dit?</a:t>
            </a:r>
          </a:p>
          <a:p>
            <a:pPr marL="342900" indent="-342900"/>
            <a:r>
              <a:rPr lang="nl-NL" dirty="0"/>
              <a:t>Een tomaat heeft 25 mol/m2/dag nodig,  we hebben 8 uur er dacht licht, hoeveel µmol/m²/s heb je dan nodig?</a:t>
            </a:r>
          </a:p>
          <a:p>
            <a:pPr marL="342900" indent="-342900"/>
            <a:r>
              <a:rPr lang="nl-NL" dirty="0"/>
              <a:t>Aardbeien hebben 20 mol/m2/dag nodig, hoeveel µmol/m²/s is dit?</a:t>
            </a:r>
          </a:p>
          <a:p>
            <a:pPr marL="342900" indent="-342900"/>
            <a:r>
              <a:rPr lang="nl-NL" dirty="0"/>
              <a:t>In een kas belichten we met 125 µmol/m²/s bij, hoeveel Lux is dit?</a:t>
            </a:r>
          </a:p>
          <a:p>
            <a:pPr marL="342900" indent="-342900"/>
            <a:r>
              <a:rPr lang="nl-NL" dirty="0"/>
              <a:t>We hebben 250 Lux zonlicht, hoeveel µmol/m²/s is dit?</a:t>
            </a:r>
            <a:br>
              <a:rPr lang="nl-NL" dirty="0"/>
            </a:br>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75900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6">
            <a:extLst>
              <a:ext uri="{FF2B5EF4-FFF2-40B4-BE49-F238E27FC236}">
                <a16:creationId xmlns:a16="http://schemas.microsoft.com/office/drawing/2014/main" id="{03026312-F01A-4A57-A17D-B6FB3D3E8C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3">
            <a:extLst>
              <a:ext uri="{FF2B5EF4-FFF2-40B4-BE49-F238E27FC236}">
                <a16:creationId xmlns:a16="http://schemas.microsoft.com/office/drawing/2014/main" id="{0ADA8848-F881-465A-8980-4120C85C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4" y="1557339"/>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otosynthese, de groene motor voor een duurzame wereld - WUR">
            <a:extLst>
              <a:ext uri="{FF2B5EF4-FFF2-40B4-BE49-F238E27FC236}">
                <a16:creationId xmlns:a16="http://schemas.microsoft.com/office/drawing/2014/main" id="{BD5F8DF1-9A7A-4ED9-ACC2-42C1B95D7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2317"/>
          <a:stretch/>
        </p:blipFill>
        <p:spPr bwMode="auto">
          <a:xfrm>
            <a:off x="1458710" y="1958961"/>
            <a:ext cx="7388110" cy="3860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96656CAD-92B7-4A2F-B8AB-34092DBC755B}"/>
              </a:ext>
            </a:extLst>
          </p:cNvPr>
          <p:cNvSpPr/>
          <p:nvPr/>
        </p:nvSpPr>
        <p:spPr>
          <a:xfrm>
            <a:off x="1458710" y="531793"/>
            <a:ext cx="2959465" cy="584775"/>
          </a:xfrm>
          <a:prstGeom prst="rect">
            <a:avLst/>
          </a:prstGeom>
        </p:spPr>
        <p:txBody>
          <a:bodyPr wrap="none">
            <a:spAutoFit/>
          </a:bodyPr>
          <a:lstStyle/>
          <a:p>
            <a:r>
              <a:rPr lang="nl-NL" sz="3200" b="1" dirty="0"/>
              <a:t>Fotosynthese </a:t>
            </a:r>
            <a:endParaRPr lang="nl-NL" sz="3200" dirty="0"/>
          </a:p>
        </p:txBody>
      </p:sp>
    </p:spTree>
    <p:extLst>
      <p:ext uri="{BB962C8B-B14F-4D97-AF65-F5344CB8AC3E}">
        <p14:creationId xmlns:p14="http://schemas.microsoft.com/office/powerpoint/2010/main" val="375357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1540" y="576000"/>
            <a:ext cx="5097780" cy="720000"/>
          </a:xfrm>
        </p:spPr>
        <p:txBody>
          <a:bodyPr>
            <a:normAutofit/>
          </a:bodyPr>
          <a:lstStyle/>
          <a:p>
            <a:r>
              <a:rPr lang="nl-NL" sz="3200" dirty="0"/>
              <a:t>Straling</a:t>
            </a:r>
          </a:p>
        </p:txBody>
      </p:sp>
      <p:sp>
        <p:nvSpPr>
          <p:cNvPr id="3" name="Tijdelijke aanduiding voor tekst 2"/>
          <p:cNvSpPr>
            <a:spLocks noGrp="1"/>
          </p:cNvSpPr>
          <p:nvPr>
            <p:ph type="body" sz="quarter" idx="10"/>
          </p:nvPr>
        </p:nvSpPr>
        <p:spPr>
          <a:xfrm>
            <a:off x="585020" y="1602000"/>
            <a:ext cx="8158930" cy="4680000"/>
          </a:xfrm>
        </p:spPr>
        <p:txBody>
          <a:bodyPr>
            <a:normAutofit/>
          </a:bodyPr>
          <a:lstStyle/>
          <a:p>
            <a:pPr indent="0">
              <a:buNone/>
            </a:pPr>
            <a:endParaRPr lang="nl-NL" sz="1800" dirty="0"/>
          </a:p>
          <a:p>
            <a:pPr marL="285750" indent="-285750"/>
            <a:r>
              <a:rPr lang="nl-NL" dirty="0"/>
              <a:t>We meten straling in golflengtes (</a:t>
            </a:r>
            <a:r>
              <a:rPr lang="nl-NL" b="1" dirty="0"/>
              <a:t>nanometer </a:t>
            </a:r>
            <a:r>
              <a:rPr lang="nl-NL" b="1" dirty="0" err="1"/>
              <a:t>nm</a:t>
            </a:r>
            <a:r>
              <a:rPr lang="nl-NL" dirty="0"/>
              <a:t>)</a:t>
            </a:r>
          </a:p>
          <a:p>
            <a:pPr marL="285750" indent="-285750"/>
            <a:endParaRPr lang="nl-NL" dirty="0"/>
          </a:p>
          <a:p>
            <a:pPr marL="285750" indent="-285750"/>
            <a:r>
              <a:rPr lang="nl-NL" dirty="0"/>
              <a:t>Licht is het gedeelte van de straling dat voor mensen zichtbaar is. Dit golflengtegebied loopt van 400 tot 700 </a:t>
            </a:r>
            <a:r>
              <a:rPr lang="nl-NL" dirty="0" err="1"/>
              <a:t>nm</a:t>
            </a:r>
            <a:endParaRPr lang="nl-NL" dirty="0"/>
          </a:p>
          <a:p>
            <a:pPr marL="342900" indent="-342900"/>
            <a:endParaRPr lang="nl-NL" dirty="0"/>
          </a:p>
          <a:p>
            <a:pPr marL="285750" indent="-285750"/>
            <a:r>
              <a:rPr lang="nl-NL" dirty="0"/>
              <a:t>Rood licht heeft een golflengte van 650 </a:t>
            </a:r>
            <a:r>
              <a:rPr lang="nl-NL" dirty="0" err="1"/>
              <a:t>nm</a:t>
            </a:r>
            <a:r>
              <a:rPr lang="nl-NL" dirty="0"/>
              <a:t> en wordt als eerste zichtbaar. De volgende kleur die zichtbaar wordt is geel (600 nm), gevolgd door groen (550 nm) en blauw</a:t>
            </a:r>
            <a:br>
              <a:rPr lang="nl-NL" dirty="0"/>
            </a:br>
            <a:r>
              <a:rPr lang="nl-NL" dirty="0"/>
              <a:t> (450 nm)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6967" y="466531"/>
            <a:ext cx="2640013"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fbeelding 3">
            <a:extLst>
              <a:ext uri="{FF2B5EF4-FFF2-40B4-BE49-F238E27FC236}">
                <a16:creationId xmlns:a16="http://schemas.microsoft.com/office/drawing/2014/main" id="{6C950896-E76E-4388-84C2-E218ADA925D5}"/>
              </a:ext>
            </a:extLst>
          </p:cNvPr>
          <p:cNvPicPr>
            <a:picLocks noChangeAspect="1"/>
          </p:cNvPicPr>
          <p:nvPr/>
        </p:nvPicPr>
        <p:blipFill>
          <a:blip r:embed="rId3"/>
          <a:stretch>
            <a:fillRect/>
          </a:stretch>
        </p:blipFill>
        <p:spPr>
          <a:xfrm>
            <a:off x="9084166" y="4078952"/>
            <a:ext cx="2652477" cy="2567598"/>
          </a:xfrm>
          <a:prstGeom prst="rect">
            <a:avLst/>
          </a:prstGeom>
        </p:spPr>
      </p:pic>
    </p:spTree>
    <p:extLst>
      <p:ext uri="{BB962C8B-B14F-4D97-AF65-F5344CB8AC3E}">
        <p14:creationId xmlns:p14="http://schemas.microsoft.com/office/powerpoint/2010/main" val="27824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1052624" y="508768"/>
            <a:ext cx="7751135" cy="584775"/>
          </a:xfrm>
          <a:prstGeom prst="rect">
            <a:avLst/>
          </a:prstGeom>
          <a:noFill/>
        </p:spPr>
        <p:txBody>
          <a:bodyPr wrap="square" rtlCol="0">
            <a:spAutoFit/>
          </a:bodyPr>
          <a:lstStyle/>
          <a:p>
            <a:r>
              <a:rPr lang="nl-NL" sz="3200" b="1" dirty="0"/>
              <a:t>Kijklicht</a:t>
            </a:r>
          </a:p>
        </p:txBody>
      </p:sp>
      <p:sp>
        <p:nvSpPr>
          <p:cNvPr id="9" name="Tekstvak 8">
            <a:extLst>
              <a:ext uri="{FF2B5EF4-FFF2-40B4-BE49-F238E27FC236}">
                <a16:creationId xmlns:a16="http://schemas.microsoft.com/office/drawing/2014/main" id="{CCFFDCAA-2A69-4B1D-A2C5-EC612EA940AA}"/>
              </a:ext>
            </a:extLst>
          </p:cNvPr>
          <p:cNvSpPr txBox="1"/>
          <p:nvPr/>
        </p:nvSpPr>
        <p:spPr>
          <a:xfrm>
            <a:off x="1052624" y="1347743"/>
            <a:ext cx="8304736" cy="5170646"/>
          </a:xfrm>
          <a:prstGeom prst="rect">
            <a:avLst/>
          </a:prstGeom>
          <a:noFill/>
        </p:spPr>
        <p:txBody>
          <a:bodyPr wrap="square" rtlCol="0">
            <a:spAutoFit/>
          </a:bodyPr>
          <a:lstStyle/>
          <a:p>
            <a:endParaRPr lang="nl-NL" sz="2400" dirty="0"/>
          </a:p>
          <a:p>
            <a:r>
              <a:rPr lang="nl-NL" sz="2400" dirty="0"/>
              <a:t>Kijklicht is de samenstelling van het licht waarvoor het menselijk oog gevoelig is. Het gevoeligst zijn wij mensen voor geel licht. Met een </a:t>
            </a:r>
            <a:r>
              <a:rPr lang="nl-NL" sz="2400" b="1" u="sng" dirty="0">
                <a:hlinkClick r:id="rId2"/>
              </a:rPr>
              <a:t>luxmeter</a:t>
            </a:r>
            <a:r>
              <a:rPr lang="nl-NL" sz="2400" dirty="0"/>
              <a:t> wordt het licht gemeten in dezelfde relatieve gevoeligheid als ons oog. De kleur geel telt sterker mee in de meting dan bijvoorbeeld de kleur rood. De intensiteit die gemeten wordt met een luxmeter wordt weergegeven in lux. </a:t>
            </a:r>
          </a:p>
          <a:p>
            <a:endParaRPr lang="nl-NL" sz="2400" dirty="0"/>
          </a:p>
          <a:p>
            <a:r>
              <a:rPr lang="nl-NL" sz="2400" dirty="0"/>
              <a:t>De belichtingsintensiteit van assimilatiebelichting wordt nog vaak in lux uitgedrukt. Bij eenzelfde hoeveelheid lux kan de ene lamp echter meer plantengroei geven dan de andere lamp. </a:t>
            </a:r>
          </a:p>
          <a:p>
            <a:endParaRPr lang="nl-NL" dirty="0"/>
          </a:p>
        </p:txBody>
      </p:sp>
      <p:pic>
        <p:nvPicPr>
          <p:cNvPr id="4" name="Afbeelding 3">
            <a:extLst>
              <a:ext uri="{FF2B5EF4-FFF2-40B4-BE49-F238E27FC236}">
                <a16:creationId xmlns:a16="http://schemas.microsoft.com/office/drawing/2014/main" id="{A6E2876F-D6A1-453D-8965-D8E4DA465811}"/>
              </a:ext>
            </a:extLst>
          </p:cNvPr>
          <p:cNvPicPr>
            <a:picLocks noChangeAspect="1"/>
          </p:cNvPicPr>
          <p:nvPr/>
        </p:nvPicPr>
        <p:blipFill>
          <a:blip r:embed="rId3"/>
          <a:stretch>
            <a:fillRect/>
          </a:stretch>
        </p:blipFill>
        <p:spPr>
          <a:xfrm>
            <a:off x="9479280" y="4229468"/>
            <a:ext cx="2712720" cy="2628532"/>
          </a:xfrm>
          <a:prstGeom prst="rect">
            <a:avLst/>
          </a:prstGeom>
        </p:spPr>
      </p:pic>
    </p:spTree>
    <p:extLst>
      <p:ext uri="{BB962C8B-B14F-4D97-AF65-F5344CB8AC3E}">
        <p14:creationId xmlns:p14="http://schemas.microsoft.com/office/powerpoint/2010/main" val="38689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405B11-C743-4487-8CC2-80C9B23D689C}">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E6CEF43-4728-4C86-B5B9-3010915C0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6ABF5A-F967-43D2-85CE-191530E045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1011</TotalTime>
  <Words>3976</Words>
  <Application>Microsoft Office PowerPoint</Application>
  <PresentationFormat>Breedbeeld</PresentationFormat>
  <Paragraphs>389</Paragraphs>
  <Slides>62</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62</vt:i4>
      </vt:variant>
    </vt:vector>
  </HeadingPairs>
  <TitlesOfParts>
    <vt:vector size="66" baseType="lpstr">
      <vt:lpstr>-apple-system</vt:lpstr>
      <vt:lpstr>Arial</vt:lpstr>
      <vt:lpstr>Calibri</vt:lpstr>
      <vt:lpstr>Kantoorthema</vt:lpstr>
      <vt:lpstr>PowerPoint-presentatie</vt:lpstr>
      <vt:lpstr>PowerPoint-presentatie</vt:lpstr>
      <vt:lpstr>PowerPoint-presentatie</vt:lpstr>
      <vt:lpstr>PowerPoint-presentatie</vt:lpstr>
      <vt:lpstr>PowerPoint-presentatie</vt:lpstr>
      <vt:lpstr>Donker reactie </vt:lpstr>
      <vt:lpstr>PowerPoint-presentatie</vt:lpstr>
      <vt:lpstr>Straling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Licht kleuren</vt:lpstr>
      <vt:lpstr>PowerPoint-presentatie</vt:lpstr>
      <vt:lpstr>Lumen &amp; Lux</vt:lpstr>
      <vt:lpstr>Wat doet licht?</vt:lpstr>
      <vt:lpstr>PowerPoint-presentatie</vt:lpstr>
      <vt:lpstr>PowerPoint-presentatie</vt:lpstr>
      <vt:lpstr>PowerPoint-presentatie</vt:lpstr>
      <vt:lpstr>PowerPoint-presentatie</vt:lpstr>
      <vt:lpstr>PowerPoint-presentatie</vt:lpstr>
      <vt:lpstr>Lichtenergie</vt:lpstr>
      <vt:lpstr>Licht spectrum</vt:lpstr>
      <vt:lpstr>PowerPoint-presentatie</vt:lpstr>
      <vt:lpstr>Hoeveelheid licht</vt:lpstr>
      <vt:lpstr>Voorbeeld</vt:lpstr>
      <vt:lpstr>Voorbeeld</vt:lpstr>
      <vt:lpstr>Toepassing belichting</vt:lpstr>
      <vt:lpstr>Lamptypes </vt:lpstr>
      <vt:lpstr>PowerPoint-presentatie</vt:lpstr>
      <vt:lpstr>PowerPoint-presentatie</vt:lpstr>
      <vt:lpstr>Hogedruknatriumlamp </vt:lpstr>
      <vt:lpstr>PowerPoint-presentatie</vt:lpstr>
      <vt:lpstr>PowerPoint-presentatie</vt:lpstr>
      <vt:lpstr>PowerPoint-presentatie</vt:lpstr>
      <vt:lpstr>PowerPoint-presentatie</vt:lpstr>
      <vt:lpstr>Oefening lichtgrootheden</vt:lpstr>
      <vt:lpstr>Oefening lichtgrootheden</vt:lpstr>
      <vt:lpstr>Opdrachten:</vt:lpstr>
      <vt:lpstr>PowerPoint-presentatie</vt:lpstr>
      <vt:lpstr>PowerPoint-presentatie</vt:lpstr>
      <vt:lpstr>PowerPoint-presentatie</vt:lpstr>
      <vt:lpstr>PowerPoint-presentatie</vt:lpstr>
      <vt:lpstr>PowerPoint-presentatie</vt:lpstr>
      <vt:lpstr>Meten is weten les 3</vt:lpstr>
      <vt:lpstr>Meten is weten les 3</vt:lpstr>
      <vt:lpstr>Oefeningen les 4</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Robert Soesman</dc:creator>
  <cp:lastModifiedBy>Gé Verbeek</cp:lastModifiedBy>
  <cp:revision>75</cp:revision>
  <dcterms:created xsi:type="dcterms:W3CDTF">2019-09-11T12:04:38Z</dcterms:created>
  <dcterms:modified xsi:type="dcterms:W3CDTF">2023-12-20T08:50:13Z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